
<file path=[Content_Types].xml><?xml version="1.0" encoding="utf-8"?>
<Types xmlns="http://schemas.openxmlformats.org/package/2006/content-types">
  <Default Extension="jpeg" ContentType="image/jpe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89" r:id="rId3"/>
    <p:sldMasterId id="2147483729" r:id="rId4"/>
    <p:sldMasterId id="2147483758" r:id="rId5"/>
  </p:sldMasterIdLst>
  <p:notesMasterIdLst>
    <p:notesMasterId r:id="rId9"/>
  </p:notesMasterIdLst>
  <p:handoutMasterIdLst>
    <p:handoutMasterId r:id="rId43"/>
  </p:handoutMasterIdLst>
  <p:sldIdLst>
    <p:sldId id="256" r:id="rId6"/>
    <p:sldId id="299" r:id="rId7"/>
    <p:sldId id="350" r:id="rId8"/>
    <p:sldId id="308" r:id="rId10"/>
    <p:sldId id="352" r:id="rId11"/>
    <p:sldId id="306" r:id="rId12"/>
    <p:sldId id="311" r:id="rId13"/>
    <p:sldId id="359" r:id="rId14"/>
    <p:sldId id="314" r:id="rId15"/>
    <p:sldId id="315" r:id="rId16"/>
    <p:sldId id="316" r:id="rId17"/>
    <p:sldId id="317" r:id="rId18"/>
    <p:sldId id="318" r:id="rId19"/>
    <p:sldId id="319" r:id="rId20"/>
    <p:sldId id="323" r:id="rId21"/>
    <p:sldId id="324" r:id="rId22"/>
    <p:sldId id="353" r:id="rId23"/>
    <p:sldId id="328" r:id="rId24"/>
    <p:sldId id="355" r:id="rId25"/>
    <p:sldId id="331" r:id="rId26"/>
    <p:sldId id="332" r:id="rId27"/>
    <p:sldId id="335" r:id="rId28"/>
    <p:sldId id="336" r:id="rId29"/>
    <p:sldId id="340" r:id="rId30"/>
    <p:sldId id="339" r:id="rId31"/>
    <p:sldId id="345" r:id="rId32"/>
    <p:sldId id="346" r:id="rId33"/>
    <p:sldId id="337" r:id="rId34"/>
    <p:sldId id="343" r:id="rId35"/>
    <p:sldId id="344" r:id="rId36"/>
    <p:sldId id="341" r:id="rId37"/>
    <p:sldId id="356" r:id="rId38"/>
    <p:sldId id="357" r:id="rId39"/>
    <p:sldId id="347" r:id="rId40"/>
    <p:sldId id="351" r:id="rId41"/>
    <p:sldId id="298" r:id="rId4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71376" autoAdjust="0"/>
  </p:normalViewPr>
  <p:slideViewPr>
    <p:cSldViewPr snapToGrid="0">
      <p:cViewPr varScale="1">
        <p:scale>
          <a:sx n="59" d="100"/>
          <a:sy n="59" d="100"/>
        </p:scale>
        <p:origin x="1344" y="62"/>
      </p:cViewPr>
      <p:guideLst/>
    </p:cSldViewPr>
  </p:slideViewPr>
  <p:notesTextViewPr>
    <p:cViewPr>
      <p:scale>
        <a:sx n="150" d="100"/>
        <a:sy n="150" d="100"/>
      </p:scale>
      <p:origin x="0" y="0"/>
    </p:cViewPr>
  </p:notesTextViewPr>
  <p:sorterViewPr>
    <p:cViewPr varScale="1">
      <p:scale>
        <a:sx n="1" d="1"/>
        <a:sy n="1" d="1"/>
      </p:scale>
      <p:origin x="0" y="-11875"/>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560">
              <a:defRPr/>
            </a:pPr>
            <a:r>
              <a:rPr lang="en-US" sz="800" dirty="0" smtClean="0"/>
              <a:t>The Windows 10 family comprises many different device types with screens ranging from the very tiny on </a:t>
            </a:r>
            <a:r>
              <a:rPr lang="en-US" sz="800" dirty="0" err="1" smtClean="0"/>
              <a:t>IoT</a:t>
            </a:r>
            <a:r>
              <a:rPr lang="en-US" sz="800" dirty="0" smtClean="0"/>
              <a:t> devices, through phones, phablets, tablets, laptops, convertibles, desktops, Xbox</a:t>
            </a:r>
            <a:r>
              <a:rPr lang="en-US" sz="800" baseline="0" dirty="0" smtClean="0"/>
              <a:t> and Surface Hub, including innovative displays such as the HoloLens.</a:t>
            </a:r>
            <a:endParaRPr lang="en-US" sz="800" baseline="0" dirty="0" smtClean="0"/>
          </a:p>
          <a:p>
            <a:pPr defTabSz="924560">
              <a:defRPr/>
            </a:pPr>
            <a:r>
              <a:rPr lang="en-US" sz="800" baseline="0" dirty="0" smtClean="0"/>
              <a:t>This session is about how to create an adaptive UI that will allow one app to run on a broad range of these devices but which also adapts its UI to give a great experience, no matter which screen it is running on.</a:t>
            </a:r>
            <a:endParaRPr lang="en-US" sz="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think of the broad range of screen sizes available across all Windows 10 devices, from 4.5” phones up to the 84” Surface Hub, it can seem daunting to create an adaptive UI that will work well across all of</a:t>
            </a:r>
            <a:r>
              <a:rPr lang="en-GB" baseline="0" dirty="0" smtClean="0"/>
              <a:t> these.</a:t>
            </a:r>
            <a:endParaRPr lang="en-GB" baseline="0" dirty="0" smtClean="0"/>
          </a:p>
          <a:p>
            <a:endParaRPr lang="en-GB" baseline="0" dirty="0" smtClean="0"/>
          </a:p>
          <a:p>
            <a:r>
              <a:rPr lang="en-GB" baseline="0" dirty="0" smtClean="0"/>
              <a:t>Our advice is to target a few key scenarios:</a:t>
            </a:r>
            <a:endParaRPr lang="en-GB" baseline="0" dirty="0" smtClean="0"/>
          </a:p>
          <a:p>
            <a:pPr marL="171450" indent="-171450">
              <a:buFont typeface="Arial" panose="020B0604020202020204" pitchFamily="34" charset="0"/>
              <a:buChar char="•"/>
            </a:pPr>
            <a:r>
              <a:rPr lang="en-GB" baseline="0" dirty="0" smtClean="0"/>
              <a:t>5” phone in portrait</a:t>
            </a:r>
            <a:endParaRPr lang="en-GB" baseline="0" dirty="0" smtClean="0"/>
          </a:p>
          <a:p>
            <a:pPr marL="171450" indent="-171450">
              <a:buFont typeface="Arial" panose="020B0604020202020204" pitchFamily="34" charset="0"/>
              <a:buChar char="•"/>
            </a:pPr>
            <a:r>
              <a:rPr lang="en-GB" baseline="0" dirty="0" smtClean="0"/>
              <a:t>8” tablet in portrait and landscape</a:t>
            </a:r>
            <a:endParaRPr lang="en-GB" baseline="0" dirty="0" smtClean="0"/>
          </a:p>
          <a:p>
            <a:pPr marL="171450" indent="-171450">
              <a:buFont typeface="Arial" panose="020B0604020202020204" pitchFamily="34" charset="0"/>
              <a:buChar char="•"/>
            </a:pPr>
            <a:r>
              <a:rPr lang="en-GB" baseline="0" dirty="0" smtClean="0"/>
              <a:t>13” laptop/PC in landscape</a:t>
            </a:r>
            <a:endParaRPr lang="en-GB" baseline="0" dirty="0" smtClean="0"/>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If you focus on these key targets, and use adaptive layout techniques such as Grid layout and controls that can wrap and flow output such as the </a:t>
            </a:r>
            <a:r>
              <a:rPr lang="en-GB" baseline="0" dirty="0" err="1" smtClean="0"/>
              <a:t>TextBlock</a:t>
            </a:r>
            <a:r>
              <a:rPr lang="en-GB" baseline="0" dirty="0" smtClean="0"/>
              <a:t> with Wrapping set to true, then you should find that you will end up with good results across all the targeted devices and also on those intermediaries.</a:t>
            </a:r>
            <a:endParaRPr lang="en-GB" baseline="0" dirty="0" smtClean="0"/>
          </a:p>
          <a:p>
            <a:pPr marL="0" indent="0">
              <a:buFont typeface="Arial" panose="020B0604020202020204" pitchFamily="34" charset="0"/>
              <a:buNone/>
            </a:pPr>
            <a:r>
              <a:rPr lang="en-GB" baseline="0" dirty="0" smtClean="0"/>
              <a:t>You can then target additional screens such as large monitors, Surface Hub or Xbox if it makes sense for your app.</a:t>
            </a:r>
            <a:endParaRPr lang="en-GB" baseline="0"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think about what to show on different screens, you will</a:t>
            </a:r>
            <a:r>
              <a:rPr lang="en-GB" baseline="0" dirty="0" smtClean="0"/>
              <a:t> often decide to show more content on larger displays where screen size is not as constrained as on a small screen such as a phone.</a:t>
            </a:r>
            <a:endParaRPr lang="en-GB" baseline="0" dirty="0" smtClean="0"/>
          </a:p>
          <a:p>
            <a:r>
              <a:rPr lang="en-GB" baseline="0" dirty="0" smtClean="0"/>
              <a:t>A great example is the Mail app. On a desktop display, this adopts a three column layout, with a navigation pane on the left, listing to its right and then perhaps something like a preview pane on the right side of the screen.</a:t>
            </a:r>
            <a:endParaRPr lang="en-GB" baseline="0" dirty="0" smtClean="0"/>
          </a:p>
          <a:p>
            <a:r>
              <a:rPr lang="en-GB" baseline="0" dirty="0" smtClean="0"/>
              <a:t>As we move down to a phablet or tablet, the layout shrinks to a two-column design. Here, the navigation panel is no longer on the primary layout but has been hidden away and is accessible by a ‘hamburger’ button. The mail listing and the preview pane remains though.</a:t>
            </a:r>
            <a:endParaRPr lang="en-GB" baseline="0" dirty="0" smtClean="0"/>
          </a:p>
          <a:p>
            <a:r>
              <a:rPr lang="en-GB" baseline="0" dirty="0" smtClean="0"/>
              <a:t>Move down again to a phone display and now the Mail app shrinks again to a one-column layout. The primary screen shows the mail listing, but then to read a mail message, the user taps on an entry in the list and a new page opens to allow reading of the full message.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endParaRPr lang="en-GB" baseline="0" dirty="0" smtClean="0"/>
          </a:p>
          <a:p>
            <a:r>
              <a:rPr lang="en-GB" baseline="0" dirty="0" smtClean="0"/>
              <a:t>Switch to the scientific layout as this has a richer UI.</a:t>
            </a:r>
            <a:endParaRPr lang="en-GB" baseline="0" dirty="0" smtClean="0"/>
          </a:p>
          <a:p>
            <a:r>
              <a:rPr lang="en-GB" baseline="0" dirty="0" smtClean="0"/>
              <a:t>Slowly resize the window, showing how parts of the UI are removed as the window size reduces, and that margins and spacing reduces as the screen gets smaller.</a:t>
            </a:r>
            <a:endParaRPr lang="en-GB" baseline="0" dirty="0" smtClean="0"/>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Bear these three things in mind as you</a:t>
            </a:r>
            <a:r>
              <a:rPr lang="en-GB" baseline="0" dirty="0" smtClean="0"/>
              <a:t> design the UI for your app:</a:t>
            </a:r>
            <a:endParaRPr lang="en-GB" baseline="0" dirty="0" smtClean="0"/>
          </a:p>
          <a:p>
            <a:pPr marL="228600" indent="-228600">
              <a:buFont typeface="+mj-lt"/>
              <a:buAutoNum type="arabicPeriod"/>
            </a:pPr>
            <a:r>
              <a:rPr lang="en-GB" baseline="0" dirty="0" smtClean="0"/>
              <a:t>React to window size change and modify the positioning of blocks of content, perhaps show and hide features</a:t>
            </a:r>
            <a:endParaRPr lang="en-GB" baseline="0" dirty="0" smtClean="0"/>
          </a:p>
          <a:p>
            <a:pPr marL="228600" indent="-228600">
              <a:buFont typeface="+mj-lt"/>
              <a:buAutoNum type="arabicPeriod"/>
            </a:pPr>
            <a:r>
              <a:rPr lang="en-GB" baseline="0" dirty="0" smtClean="0"/>
              <a:t>Think also of how the user is interacting with your app. Many of the built-in controls automatically adapt to touch vs mouse/keyboard input but you may also be able to refine your layouts based on input method</a:t>
            </a:r>
            <a:endParaRPr lang="en-GB" baseline="0" dirty="0" smtClean="0"/>
          </a:p>
          <a:p>
            <a:pPr marL="228600" indent="-228600">
              <a:buFont typeface="+mj-lt"/>
              <a:buAutoNum type="arabicPeriod"/>
            </a:pPr>
            <a:r>
              <a:rPr lang="en-GB" baseline="0" dirty="0" smtClean="0"/>
              <a:t>Trust the effective pixels system! Design in Visual Studio so that it ‘looks right’ and you can be confident it will ‘look right’ across a broad range of Windows 10 displays. You will still refine the content displayed on the page based on screen sizes, but you don’t have to adjust sizing on account of screen width.</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identified</a:t>
            </a:r>
            <a:r>
              <a:rPr lang="en-GB" baseline="0" dirty="0" smtClean="0"/>
              <a:t> the need to adjust the content that the user sees on a page according to the size of the display screen. But what techniques should you use for helping to decide what to show and what to hide?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It should be no surprise that the techniques you should use for XAML pages are exactly the same as those</a:t>
            </a:r>
            <a:r>
              <a:rPr lang="en-GB" baseline="0" dirty="0" smtClean="0"/>
              <a:t> used by web designers to create adaptive web pages. What we have done with Windows 10 is bring adaptive web UI techniques to native XAML apps.</a:t>
            </a:r>
            <a:endParaRPr lang="en-GB" baseline="0" dirty="0" smtClean="0"/>
          </a:p>
          <a:p>
            <a:pPr marL="228600" indent="-228600">
              <a:buAutoNum type="arabicPeriod"/>
            </a:pPr>
            <a:r>
              <a:rPr lang="en-GB" baseline="0" dirty="0" smtClean="0"/>
              <a:t>Reposition – You can move blocks of content around on the page. For example, in landscape, you can have islands of content extending across the page horizontally, but in a narrow screen layout, move content so that it is laid out more like a single column.</a:t>
            </a:r>
            <a:endParaRPr lang="en-GB" baseline="0" dirty="0" smtClean="0"/>
          </a:p>
          <a:p>
            <a:pPr marL="228600" indent="-228600">
              <a:buAutoNum type="arabicPeriod"/>
            </a:pPr>
            <a:r>
              <a:rPr lang="en-GB" baseline="0" dirty="0" smtClean="0"/>
              <a:t>Resize – You can simply allow content on the page to grow and shrink as the window size changes. Using a Grid with proportional column/row sizes is a great way of achieving this.</a:t>
            </a:r>
            <a:endParaRPr lang="en-GB" baseline="0" dirty="0" smtClean="0"/>
          </a:p>
          <a:p>
            <a:pPr marL="228600" indent="-228600">
              <a:buAutoNum type="arabicPeriod"/>
            </a:pPr>
            <a:r>
              <a:rPr lang="en-GB" baseline="0" dirty="0" smtClean="0"/>
              <a:t>Reflow – This means to have text, for example, change from a single column on a narrow screen to span two or more columns on wider screens.</a:t>
            </a:r>
            <a:endParaRPr lang="en-GB" baseline="0" dirty="0" smtClean="0"/>
          </a:p>
          <a:p>
            <a:pPr marL="228600" indent="-228600">
              <a:buAutoNum type="arabicPeriod"/>
            </a:pPr>
            <a:r>
              <a:rPr lang="en-GB" baseline="0" dirty="0" smtClean="0"/>
              <a:t>Reveal – here you will show additional content areas as the screen width increases, hide them as the screen width decreases.</a:t>
            </a:r>
            <a:endParaRPr lang="en-GB" baseline="0" dirty="0" smtClean="0"/>
          </a:p>
          <a:p>
            <a:pPr marL="228600" indent="-228600">
              <a:buAutoNum type="arabicPeriod"/>
            </a:pPr>
            <a:r>
              <a:rPr lang="en-GB" baseline="0" dirty="0" smtClean="0"/>
              <a:t>Replace – With this technique you replace one layout of some content with a different layout depending on the screen size, to ensure a great, screen-appropriate layout on all screen sizes</a:t>
            </a:r>
            <a:endParaRPr lang="en-GB" baseline="0" dirty="0" smtClean="0"/>
          </a:p>
          <a:p>
            <a:pPr marL="228600" indent="-228600">
              <a:buAutoNum type="arabicPeriod"/>
            </a:pPr>
            <a:r>
              <a:rPr lang="en-GB" baseline="0" dirty="0" smtClean="0"/>
              <a:t>Re-architect – When you re-architect, you go for a substantially different layout on different size screens, or on different device families. In XAML terms, this often means to navigate to a specific page for some scenario, such as when running on an Xbox, where the user interactions through a controller may be substantially different to the same app running on a PC or phone.</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many cases, you will use the same display but adapt it using Visual States and – a new feature</a:t>
            </a:r>
            <a:r>
              <a:rPr lang="en-GB" baseline="0" dirty="0" smtClean="0"/>
              <a:t> in UWP XAML - </a:t>
            </a:r>
            <a:r>
              <a:rPr lang="en-GB" dirty="0" smtClean="0"/>
              <a:t>Adaptive Triggers to move content around, or to show/hide bits of content. Another new control, </a:t>
            </a:r>
            <a:r>
              <a:rPr lang="en-GB" dirty="0" err="1" smtClean="0"/>
              <a:t>RelativePanel</a:t>
            </a:r>
            <a:r>
              <a:rPr lang="en-GB" dirty="0" smtClean="0"/>
              <a:t>, is great for repositioning content under the control of Visual States – for example, repositioning the ‘End Call’ button underneath the other control buttons on the phone display shown here.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as you design, think of the way the user interacts with </a:t>
            </a:r>
            <a:r>
              <a:rPr lang="en-GB" dirty="0" err="1" smtClean="0"/>
              <a:t>yor</a:t>
            </a:r>
            <a:r>
              <a:rPr lang="en-GB" dirty="0" smtClean="0"/>
              <a:t> app on a particular device. A great example is the calendar app. On a large screen, you will take</a:t>
            </a:r>
            <a:r>
              <a:rPr lang="en-GB" baseline="0" dirty="0" smtClean="0"/>
              <a:t> advantage of the large display area to show a full month date picker, maybe some group selectors, and a rich display such as a full month view.</a:t>
            </a:r>
            <a:endParaRPr lang="en-GB" baseline="0" dirty="0" smtClean="0"/>
          </a:p>
          <a:p>
            <a:r>
              <a:rPr lang="en-GB" baseline="0" dirty="0" smtClean="0"/>
              <a:t>On a phone however, the user generally glances at their phone to find out what the next few appointments are that day. The primary usage scenario changes. All the information that is conveyed by the large screen display is still available on the phone, but only by navigating through some additional levels of menu and pages.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That’s enough</a:t>
            </a:r>
            <a:r>
              <a:rPr lang="en-GB" baseline="0" dirty="0" smtClean="0"/>
              <a:t> theory! How do we actually build an adaptive UI using UWP XAML?</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 visual states and adaptive triggers, you target a universal experience by doing more purposeful sizing and positioning of UI elements to make the app adapt.</a:t>
            </a:r>
            <a:endParaRPr lang="en-GB" dirty="0" smtClean="0"/>
          </a:p>
          <a:p>
            <a:endParaRPr lang="en-GB" dirty="0" smtClean="0"/>
          </a:p>
          <a:p>
            <a:r>
              <a:rPr lang="en-GB" dirty="0" smtClean="0"/>
              <a:t>In these scenarios controls may be moved around and hidden using the </a:t>
            </a:r>
            <a:r>
              <a:rPr lang="en-GB" dirty="0" err="1" smtClean="0"/>
              <a:t>VisualStateManager</a:t>
            </a:r>
            <a:r>
              <a:rPr lang="en-GB" dirty="0" smtClean="0"/>
              <a:t> which can trigger on different window sizes. This means that your universal app projects no longer require separate project heads or UI definitions for small and large windows.</a:t>
            </a:r>
            <a:endParaRPr lang="en-GB" dirty="0" smtClean="0"/>
          </a:p>
          <a:p>
            <a:endParaRPr lang="en-GB" dirty="0" smtClean="0"/>
          </a:p>
          <a:p>
            <a:r>
              <a:rPr lang="en-GB" dirty="0" smtClean="0"/>
              <a:t>Blend is a great tool for working with Visual States as you can preview how a state looks in the visual designer. You cannot do this in Visual Studio.</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define a visual sate, you give it a name, and you change properties</a:t>
            </a:r>
            <a:r>
              <a:rPr lang="en-GB" baseline="0" dirty="0" smtClean="0"/>
              <a:t> of the controls on your UI, such as visibility or sizes. These changes can be applied together when a particular named visual state is applied.</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Visual States are nothing new – they have always been in XAML. </a:t>
            </a:r>
            <a:endParaRPr lang="en-GB" dirty="0" smtClean="0"/>
          </a:p>
          <a:p>
            <a:r>
              <a:rPr lang="en-GB" dirty="0" smtClean="0"/>
              <a:t>Before UWP,</a:t>
            </a:r>
            <a:r>
              <a:rPr lang="en-GB" baseline="0" dirty="0" smtClean="0"/>
              <a:t> they could only be activated in code. You can still use this technique today – however, there is a new, simpler method in UWP.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now define the trigger that causes a visual state to be activated directly</a:t>
            </a:r>
            <a:r>
              <a:rPr lang="en-GB" baseline="0" dirty="0" smtClean="0"/>
              <a:t> in XAML.</a:t>
            </a:r>
            <a:endParaRPr lang="en-GB" dirty="0" smtClean="0"/>
          </a:p>
          <a:p>
            <a:r>
              <a:rPr lang="en-GB" dirty="0" smtClean="0"/>
              <a:t>Adaptive visual states allow you to change the visual state in response to changes in the width of the window based on </a:t>
            </a:r>
            <a:r>
              <a:rPr lang="en-GB" dirty="0" err="1" smtClean="0"/>
              <a:t>MinWindowWidth</a:t>
            </a:r>
            <a:r>
              <a:rPr lang="en-GB" dirty="0" smtClean="0"/>
              <a:t> or </a:t>
            </a:r>
            <a:r>
              <a:rPr lang="en-GB" dirty="0" err="1" smtClean="0"/>
              <a:t>MinWindowHeight</a:t>
            </a:r>
            <a:r>
              <a:rPr lang="en-GB"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Adaptive Triggers defined in XAML are just a declarative way of activating visual states.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other innovation in UWP around Visual</a:t>
            </a:r>
            <a:r>
              <a:rPr lang="en-GB" baseline="0" dirty="0" smtClean="0"/>
              <a:t> States is Setters.</a:t>
            </a:r>
            <a:endParaRPr lang="en-GB" baseline="0" dirty="0" smtClean="0"/>
          </a:p>
          <a:p>
            <a:r>
              <a:rPr lang="en-GB" baseline="0" dirty="0" smtClean="0"/>
              <a:t>Prior to UWP, all property changes to controls applied within a visual state had to be defined in a storyboard. While you can still do this, a much simpler syntax can now be used for those properties that just need to change from one value to another, and do not need a timeline or gradual transition that is possible by using a storyboard.</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a:t>
            </a:r>
            <a:r>
              <a:rPr lang="en-GB" baseline="0" dirty="0" smtClean="0"/>
              <a:t> key tool in the arsenal of developers of adaptive XAML UI is the </a:t>
            </a:r>
            <a:r>
              <a:rPr lang="en-GB" baseline="0" dirty="0" err="1" smtClean="0"/>
              <a:t>RelativePanel</a:t>
            </a:r>
            <a:r>
              <a:rPr lang="en-GB" baseline="0" dirty="0" smtClean="0"/>
              <a:t>.</a:t>
            </a:r>
            <a:endParaRPr lang="en-GB" baseline="0" dirty="0" smtClean="0"/>
          </a:p>
          <a:p>
            <a:r>
              <a:rPr lang="en-GB" dirty="0" err="1" smtClean="0"/>
              <a:t>RelativePanel</a:t>
            </a:r>
            <a:r>
              <a:rPr lang="en-GB" dirty="0" smtClean="0"/>
              <a:t> is a constraint based layout container that you can use to create UIs by expressing spatial relationships between elements. Using </a:t>
            </a:r>
            <a:r>
              <a:rPr lang="en-GB" dirty="0" err="1" smtClean="0"/>
              <a:t>RelativePanel’s</a:t>
            </a:r>
            <a:r>
              <a:rPr lang="en-GB" dirty="0" smtClean="0"/>
              <a:t> attached properties, you can position a UI element relative to another UI element (A is </a:t>
            </a:r>
            <a:r>
              <a:rPr lang="en-GB" dirty="0" err="1" smtClean="0"/>
              <a:t>RelativePanel.Below</a:t>
            </a:r>
            <a:r>
              <a:rPr lang="en-GB" dirty="0" smtClean="0"/>
              <a:t> B) as well as relative to the panel (A is </a:t>
            </a:r>
            <a:r>
              <a:rPr lang="en-GB" dirty="0" err="1" smtClean="0"/>
              <a:t>RelativePanel.AlignTopWithPanel</a:t>
            </a:r>
            <a:r>
              <a:rPr lang="en-GB" dirty="0" smtClean="0"/>
              <a:t>).</a:t>
            </a:r>
            <a:endParaRPr lang="en-GB" dirty="0" smtClean="0"/>
          </a:p>
          <a:p>
            <a:endParaRPr lang="en-GB" dirty="0" smtClean="0"/>
          </a:p>
          <a:p>
            <a:r>
              <a:rPr lang="en-GB" dirty="0" smtClean="0"/>
              <a:t>It is particularly valuable when applying visual states in response to window size changes. It makes it very easy</a:t>
            </a:r>
            <a:r>
              <a:rPr lang="en-GB" baseline="0" dirty="0" smtClean="0"/>
              <a:t> to reposition content on the page as the window size increases or decreases.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looked at the two built-in adaptive triggers, </a:t>
            </a:r>
            <a:r>
              <a:rPr lang="en-GB" dirty="0" err="1" smtClean="0"/>
              <a:t>MonWindowWidth</a:t>
            </a:r>
            <a:r>
              <a:rPr lang="en-GB" dirty="0" smtClean="0"/>
              <a:t> and </a:t>
            </a:r>
            <a:r>
              <a:rPr lang="en-GB" dirty="0" err="1" smtClean="0"/>
              <a:t>MinWindowHeight</a:t>
            </a:r>
            <a:r>
              <a:rPr lang="en-GB" dirty="0" smtClean="0"/>
              <a:t>.</a:t>
            </a:r>
            <a:endParaRPr lang="en-GB" dirty="0" smtClean="0"/>
          </a:p>
          <a:p>
            <a:r>
              <a:rPr lang="en-GB" dirty="0" smtClean="0"/>
              <a:t>You can create custom triggers to support UI changes in response to any environmental change.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create a custom trigger, simply create a class that inherits fro </a:t>
            </a:r>
            <a:r>
              <a:rPr lang="en-GB" dirty="0" err="1" smtClean="0"/>
              <a:t>StateTriggerBase</a:t>
            </a:r>
            <a:r>
              <a:rPr lang="en-GB" dirty="0" smtClean="0"/>
              <a:t>.</a:t>
            </a:r>
            <a:endParaRPr lang="en-GB" dirty="0" smtClean="0"/>
          </a:p>
          <a:p>
            <a:r>
              <a:rPr lang="en-GB" dirty="0" smtClean="0"/>
              <a:t>Inside</a:t>
            </a:r>
            <a:r>
              <a:rPr lang="en-GB" baseline="0" dirty="0" smtClean="0"/>
              <a:t> that, write some logic that tests the value of some environmental factor. Then when the case being tested is true, call the </a:t>
            </a:r>
            <a:r>
              <a:rPr lang="en-GB" baseline="0" dirty="0" err="1" smtClean="0"/>
              <a:t>SetActive</a:t>
            </a:r>
            <a:r>
              <a:rPr lang="en-GB" baseline="0" dirty="0" smtClean="0"/>
              <a:t> method inherited from the base class.</a:t>
            </a:r>
            <a:endParaRPr lang="en-GB" baseline="0" dirty="0" smtClean="0"/>
          </a:p>
          <a:p>
            <a:endParaRPr lang="en-GB" baseline="0" dirty="0" smtClean="0"/>
          </a:p>
          <a:p>
            <a:r>
              <a:rPr lang="en-GB" baseline="0" dirty="0" smtClean="0"/>
              <a:t>In the example shown here, the class has a public property of type </a:t>
            </a:r>
            <a:r>
              <a:rPr lang="en-GB" baseline="0" dirty="0" err="1" smtClean="0"/>
              <a:t>DeviceFamily</a:t>
            </a:r>
            <a:r>
              <a:rPr lang="en-GB" baseline="0" dirty="0" smtClean="0"/>
              <a:t> that you set in the XAML when you </a:t>
            </a:r>
            <a:r>
              <a:rPr lang="en-GB" baseline="0" dirty="0" err="1" smtClean="0"/>
              <a:t>carete</a:t>
            </a:r>
            <a:r>
              <a:rPr lang="en-GB" baseline="0" dirty="0" smtClean="0"/>
              <a:t> an instance of this trigger class. Then the code inside the setter of the </a:t>
            </a:r>
            <a:r>
              <a:rPr lang="en-GB" baseline="0" dirty="0" err="1" smtClean="0"/>
              <a:t>DeviceFamily</a:t>
            </a:r>
            <a:r>
              <a:rPr lang="en-GB" baseline="0" dirty="0" smtClean="0"/>
              <a:t> property tests whether the actual device family the app is running on is the same as the property value defined in the XAML. If it is, then it calls </a:t>
            </a:r>
            <a:r>
              <a:rPr lang="en-GB" baseline="0" dirty="0" err="1" smtClean="0"/>
              <a:t>SetActive</a:t>
            </a:r>
            <a:r>
              <a:rPr lang="en-GB" baseline="0" dirty="0" smtClean="0"/>
              <a:t> so the trigger value is true, and the visual state that is using this trigger will be selected.</a:t>
            </a:r>
            <a:endParaRPr lang="en-GB"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a note on creating tailored views.</a:t>
            </a:r>
            <a:endParaRPr lang="en-GB" dirty="0" smtClean="0"/>
          </a:p>
          <a:p>
            <a:r>
              <a:rPr lang="en-GB" dirty="0" smtClean="0"/>
              <a:t>One option is</a:t>
            </a:r>
            <a:r>
              <a:rPr lang="en-GB" baseline="0" dirty="0" smtClean="0"/>
              <a:t> to create completely separate pages and to navigate to the unique page as appropriate.</a:t>
            </a:r>
            <a:endParaRPr lang="en-GB" baseline="0" dirty="0" smtClean="0"/>
          </a:p>
          <a:p>
            <a:r>
              <a:rPr lang="en-GB" baseline="0" dirty="0" smtClean="0"/>
              <a:t>Another option is to use XAML views, which are a group of XAML pages that share a code-behind. You use Modern Resource Technology (MRT) to select which XAML view is used based on the device family where the app is running.</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summary, designers and developers have a great many tools to help them build an adaptive UI,</a:t>
            </a:r>
            <a:r>
              <a:rPr lang="en-GB" baseline="0" dirty="0" smtClean="0"/>
              <a:t> including Visual States and Adaptive Triggers, </a:t>
            </a:r>
            <a:r>
              <a:rPr lang="en-GB" baseline="0" dirty="0" err="1" smtClean="0"/>
              <a:t>RelativePanel</a:t>
            </a:r>
            <a:r>
              <a:rPr lang="en-GB" baseline="0" dirty="0" smtClean="0"/>
              <a:t>, controls that have built-in responsive UI capabilities such as input </a:t>
            </a:r>
            <a:r>
              <a:rPr lang="en-GB" baseline="0" smtClean="0"/>
              <a:t>method adaptability.</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Firstly, you may notice that</a:t>
            </a:r>
            <a:r>
              <a:rPr lang="en-GB" baseline="0" dirty="0" smtClean="0"/>
              <a:t> the Visual Studio 2015 New Project templates do not include examples of different styles of apps, unlike previous versions. In fact, for interactive apps, there’s only one new project template: the Blank App.</a:t>
            </a:r>
            <a:endParaRPr lang="en-GB" baseline="0" dirty="0" smtClean="0"/>
          </a:p>
          <a:p>
            <a:r>
              <a:rPr lang="en-GB" baseline="0" dirty="0" smtClean="0"/>
              <a:t>Microsoft is trying to be less prescriptive about design layouts than we have in the past. We want you to use your own designs, fonts and icons and with UWP you can do that.</a:t>
            </a:r>
            <a:endParaRPr lang="en-GB" baseline="0" dirty="0" smtClean="0"/>
          </a:p>
          <a:p>
            <a:endParaRPr lang="en-GB" baseline="0" dirty="0" smtClean="0"/>
          </a:p>
          <a:p>
            <a:r>
              <a:rPr lang="en-GB" baseline="0" dirty="0" smtClean="0"/>
              <a:t>If you want to seek inspiration and guidance on how to create an effective layout, you can take a look at the built-in apps that we ship with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important rule of UWP design is that your sizes, margins,</a:t>
            </a:r>
            <a:r>
              <a:rPr lang="en-GB" baseline="0" dirty="0" smtClean="0"/>
              <a:t> spacing should all be cleanly divisible by four.</a:t>
            </a:r>
            <a:endParaRPr lang="en-GB" baseline="0" dirty="0" smtClean="0"/>
          </a:p>
          <a:p>
            <a:r>
              <a:rPr lang="en-GB" baseline="0" dirty="0" smtClean="0"/>
              <a:t>The reason for this is that we have adopted a common effective pixel size across all our devices. You create layouts using effective pixels, which is independent of physical screen resolution. However, as your app runs on many different screens at many different physical screen resolutions, the display system scales your UI up or down as necessary.</a:t>
            </a:r>
            <a:endParaRPr lang="en-GB" baseline="0" dirty="0" smtClean="0"/>
          </a:p>
          <a:p>
            <a:r>
              <a:rPr lang="en-GB" baseline="0" dirty="0" smtClean="0"/>
              <a:t>By making all your sizes cleanly divisible by four, you will end up with crisper layout and text and avoid fuzziness.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effective pixel system takes into account a number of factors and allows you to layout your pages without having to adjust for the device type or the physical screen resolution.</a:t>
            </a:r>
            <a:endParaRPr lang="en-GB" dirty="0" smtClean="0"/>
          </a:p>
          <a:p>
            <a:r>
              <a:rPr lang="en-GB" dirty="0" smtClean="0"/>
              <a:t>One factor </a:t>
            </a:r>
            <a:r>
              <a:rPr lang="en-GB" baseline="0" dirty="0" smtClean="0"/>
              <a:t>that determines how large the system will render an item on a particular screen is the scaling algorithm. This takes into account the typical viewing distance of a class of device – a phone is typically held close to the eyes, whereas tablets are held further back, PCs/laptops further back again, and Surface Hub is typically viewed across a room. The scaling algorithm ensures that when you size some UI feature using effective pixels, it will have the same perceivable size regardless if which device it is displayed upon.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Video – This has audio track.</a:t>
            </a:r>
            <a:endParaRPr lang="en-GB" dirty="0" smtClean="0"/>
          </a:p>
          <a:p>
            <a:r>
              <a:rPr lang="en-GB" dirty="0" smtClean="0"/>
              <a:t>Alternatively,</a:t>
            </a:r>
            <a:r>
              <a:rPr lang="en-GB" baseline="0" dirty="0" smtClean="0"/>
              <a:t> turn off sound and make your own spoken commentary over the video.</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can see, an effective pixel is a logical sizing unit that actually consists of one or more physical pixels.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UWP XAML, all sizes are in effective</a:t>
            </a:r>
            <a:r>
              <a:rPr lang="en-GB" baseline="0" dirty="0" smtClean="0"/>
              <a:t> pixels. You can ignore viewing distance, screen resolution – just design in effective pixels, confident that your designs will look appropriate whichever screen they display 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let’s consider some guidelines on how to approach</a:t>
            </a:r>
            <a:r>
              <a:rPr lang="en-GB" baseline="0" dirty="0" smtClean="0"/>
              <a:t> the task of creating an adaptive UI that scales well across multiple screen sizes and orientations.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smtClean="0"/>
              <a:t>Speaker Name</a:t>
            </a:r>
            <a:endParaRPr lang="en-US" dirty="0" smtClean="0"/>
          </a:p>
        </p:txBody>
      </p:sp>
      <p:pic>
        <p:nvPicPr>
          <p:cNvPr id="7" name="Picture 6"/>
          <p:cNvPicPr>
            <a:picLocks noChangeAspect="1"/>
          </p:cNvPicPr>
          <p:nvPr userDrawn="1"/>
        </p:nvPicPr>
        <p:blipFill>
          <a:blip r:embed="rId2" cstate="screen"/>
          <a:stretch>
            <a:fillRect/>
          </a:stretch>
        </p:blipFill>
        <p:spPr bwMode="invGray">
          <a:xfrm>
            <a:off x="448589" y="6118623"/>
            <a:ext cx="1255413" cy="2689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333333"/>
                    </a:gs>
                    <a:gs pos="100000">
                      <a:srgbClr val="333333"/>
                    </a:gs>
                  </a:gsLst>
                  <a:lin ang="5400000" scaled="0"/>
                </a:gradFill>
                <a:cs typeface="Segoe UI" panose="020B0502040204020203" pitchFamily="34" charset="0"/>
              </a:rPr>
              <a:t>© 2015 Microsoft Corporation. All rights reserved. </a:t>
            </a:r>
            <a:endParaRPr lang="en-US" sz="685" dirty="0">
              <a:gradFill>
                <a:gsLst>
                  <a:gs pos="0">
                    <a:srgbClr val="333333"/>
                  </a:gs>
                  <a:gs pos="100000">
                    <a:srgbClr val="333333"/>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endParaRPr lang="en-US" dirty="0" smtClean="0"/>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dirty="0" smtClean="0"/>
              <a:t>Session Code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endParaRPr lang="en-US" dirty="0" smtClean="0"/>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5"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dirty="0" smtClean="0"/>
              <a:t>Session Code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5"/>
            </a:lvl3pPr>
            <a:lvl4pPr>
              <a:defRPr sz="1960"/>
            </a:lvl4pPr>
            <a:lvl5pPr>
              <a:defRPr sz="1960"/>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5"/>
            </a:lvl3pPr>
            <a:lvl4pPr>
              <a:defRPr sz="1960"/>
            </a:lvl4pPr>
            <a:lvl5pPr>
              <a:defRPr sz="1960"/>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defRPr/>
            </a:pPr>
            <a:r>
              <a:rPr lang="en-US" smtClean="0"/>
              <a:t>Edit Master text styles</a:t>
            </a:r>
            <a:endParaRPr lang="en-US" smtClean="0"/>
          </a:p>
        </p:txBody>
      </p:sp>
    </p:spTree>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5915" indent="-335915">
              <a:buNone/>
              <a:defRPr kumimoji="0" lang="en-US" sz="235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defRPr/>
            </a:pPr>
            <a:r>
              <a:rPr lang="en-US" dirty="0" smtClean="0"/>
              <a:t>Click to edit</a:t>
            </a:r>
            <a:br>
              <a:rPr lang="en-US" dirty="0" smtClean="0"/>
            </a:br>
            <a:r>
              <a:rPr lang="en-US" dirty="0" smtClean="0"/>
              <a:t>Master text styles</a:t>
            </a:r>
            <a:endParaRPr lang="en-US" dirty="0" smtClean="0"/>
          </a:p>
        </p:txBody>
      </p:sp>
    </p:spTree>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3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5">
                <a:solidFill>
                  <a:srgbClr val="FFFFFF"/>
                </a:solidFill>
              </a:defRPr>
            </a:lvl2pPr>
            <a:lvl3pPr>
              <a:lnSpc>
                <a:spcPct val="100000"/>
              </a:lnSpc>
              <a:spcBef>
                <a:spcPts val="800"/>
              </a:spcBef>
              <a:defRPr sz="1865">
                <a:solidFill>
                  <a:srgbClr val="FFFFFF"/>
                </a:solidFill>
              </a:defRPr>
            </a:lvl3pPr>
            <a:lvl4pPr>
              <a:lnSpc>
                <a:spcPct val="100000"/>
              </a:lnSpc>
              <a:spcBef>
                <a:spcPts val="800"/>
              </a:spcBef>
              <a:defRPr sz="1865">
                <a:solidFill>
                  <a:srgbClr val="FFFFFF"/>
                </a:solidFill>
              </a:defRPr>
            </a:lvl4pPr>
            <a:lvl5pPr>
              <a:lnSpc>
                <a:spcPct val="100000"/>
              </a:lnSpc>
              <a:spcBef>
                <a:spcPts val="800"/>
              </a:spcBef>
              <a:defRPr sz="1865">
                <a:solidFill>
                  <a:srgbClr val="FFFFFF"/>
                </a:solidFill>
              </a:defRPr>
            </a:lvl5pPr>
          </a:lstStyle>
          <a:p>
            <a:pPr marL="0" lvl="0" indent="0" algn="l" defTabSz="895985" rtl="0" eaLnBrk="1" latinLnBrk="0" hangingPunct="1">
              <a:spcBef>
                <a:spcPct val="20000"/>
              </a:spcBef>
            </a:pPr>
            <a:r>
              <a:rPr lang="en-US" smtClean="0"/>
              <a:t>Edit Master text styles</a:t>
            </a:r>
            <a:endParaRPr lang="en-US" smtClean="0"/>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856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3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pPr>
            <a:r>
              <a:rPr lang="en-US" smtClean="0"/>
              <a:t>Edit Master text styles</a:t>
            </a:r>
            <a:endParaRPr lang="en-US" smtClean="0"/>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spcBef>
                <a:spcPct val="0"/>
              </a:spcBef>
            </a:pPr>
            <a:r>
              <a:rPr lang="en-US" dirty="0" smtClean="0"/>
              <a:t>Click to edit master text styles</a:t>
            </a:r>
            <a:endParaRPr lang="en-US" dirty="0" smtClean="0"/>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856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30"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85" rtl="0" eaLnBrk="1" latinLnBrk="0" hangingPunct="1">
              <a:spcBef>
                <a:spcPct val="20000"/>
              </a:spcBef>
            </a:pPr>
            <a:r>
              <a:rPr lang="en-US" smtClean="0"/>
              <a:t>Edit Master text styles</a:t>
            </a:r>
            <a:endParaRPr lang="en-US" smtClean="0"/>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1pPr>
            <a:lvl2pPr marL="572770" indent="-236855">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2pPr>
            <a:lvl3pPr marL="560070" indent="-335915">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3pPr>
            <a:lvl4pPr>
              <a:defRPr sz="1960"/>
            </a:lvl4pPr>
            <a:lvl5pPr>
              <a:defRPr sz="1960"/>
            </a:lvl5pPr>
          </a:lstStyle>
          <a:p>
            <a:pPr marL="0" lvl="0" indent="0" algn="l" defTabSz="895985" rtl="0" eaLnBrk="1" latinLnBrk="0" hangingPunct="1">
              <a:spcBef>
                <a:spcPct val="20000"/>
              </a:spcBef>
              <a:spcAft>
                <a:spcPts val="800"/>
              </a:spcAft>
              <a:buFont typeface="Arial" panose="020B0604020202020204" pitchFamily="34" charset="0"/>
              <a:buNone/>
            </a:pPr>
            <a:r>
              <a:rPr lang="en-US" smtClean="0"/>
              <a:t>Edit Master text styles</a:t>
            </a:r>
            <a:endParaRPr lang="en-US" smtClean="0"/>
          </a:p>
          <a:p>
            <a:pPr marL="0" lvl="1" indent="0" algn="l" defTabSz="895985" rtl="0" eaLnBrk="1" latinLnBrk="0" hangingPunct="1">
              <a:spcBef>
                <a:spcPct val="20000"/>
              </a:spcBef>
              <a:spcAft>
                <a:spcPts val="800"/>
              </a:spcAft>
              <a:buFont typeface="Arial" panose="020B0604020202020204" pitchFamily="34" charset="0"/>
              <a:buNone/>
            </a:pPr>
            <a:r>
              <a:rPr lang="en-US" smtClean="0"/>
              <a:t>Second level</a:t>
            </a:r>
            <a:endParaRPr lang="en-US" smtClean="0"/>
          </a:p>
          <a:p>
            <a:pPr marL="0" lvl="2" indent="0" algn="l" defTabSz="895985" rtl="0" eaLnBrk="1" latinLnBrk="0" hangingPunct="1">
              <a:spcBef>
                <a:spcPct val="20000"/>
              </a:spcBef>
              <a:spcAft>
                <a:spcPts val="800"/>
              </a:spcAft>
              <a:buFont typeface="Arial" panose="020B0604020202020204" pitchFamily="34" charset="0"/>
              <a:buNone/>
            </a:pPr>
            <a:r>
              <a:rPr lang="en-US" smtClean="0"/>
              <a:t>Third level</a:t>
            </a:r>
            <a:endParaRPr lang="en-US" smtClean="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404040"/>
                    </a:gs>
                    <a:gs pos="100000">
                      <a:srgbClr val="404040"/>
                    </a:gs>
                  </a:gsLst>
                  <a:lin ang="5400000" scaled="0"/>
                </a:gradFill>
                <a:cs typeface="Segoe UI" panose="020B0502040204020203" pitchFamily="34" charset="0"/>
              </a:rPr>
              <a:t>© 2015 Microsoft Corporation. All rights reserved. </a:t>
            </a:r>
            <a:endParaRPr lang="en-US" sz="685" dirty="0">
              <a:gradFill>
                <a:gsLst>
                  <a:gs pos="0">
                    <a:srgbClr val="404040"/>
                  </a:gs>
                  <a:gs pos="100000">
                    <a:srgbClr val="404040"/>
                  </a:gs>
                </a:gsLst>
                <a:lin ang="5400000" scaled="0"/>
              </a:gradFill>
              <a:cs typeface="Segoe UI" panose="020B0502040204020203" pitchFamily="34" charset="0"/>
            </a:endParaRPr>
          </a:p>
        </p:txBody>
      </p:sp>
      <p:pic>
        <p:nvPicPr>
          <p:cNvPr id="4" name="Picture 3"/>
          <p:cNvPicPr>
            <a:picLocks noChangeAspect="1"/>
          </p:cNvPicPr>
          <p:nvPr/>
        </p:nvPicPr>
        <p:blipFill>
          <a:blip r:embed="rId2" cstate="screen"/>
          <a:stretch>
            <a:fillRect/>
          </a:stretch>
        </p:blipFill>
        <p:spPr>
          <a:xfrm>
            <a:off x="450205" y="3085694"/>
            <a:ext cx="3227129" cy="687975"/>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7"/>
              <a:gd name="connsiteY0-212" fmla="*/ 0 h 10000"/>
              <a:gd name="connsiteX1-213" fmla="*/ 10057 w 10057"/>
              <a:gd name="connsiteY1-214" fmla="*/ 1452 h 10000"/>
              <a:gd name="connsiteX2-215" fmla="*/ 10054 w 10057"/>
              <a:gd name="connsiteY2-216" fmla="*/ 8579 h 10000"/>
              <a:gd name="connsiteX3-217" fmla="*/ 0 w 10057"/>
              <a:gd name="connsiteY3-218" fmla="*/ 10000 h 10000"/>
              <a:gd name="connsiteX4-219" fmla="*/ 9 w 10057"/>
              <a:gd name="connsiteY4-220" fmla="*/ 0 h 10000"/>
              <a:gd name="connsiteX0-221" fmla="*/ 9 w 10057"/>
              <a:gd name="connsiteY0-222" fmla="*/ 0 h 10000"/>
              <a:gd name="connsiteX1-223" fmla="*/ 10057 w 10057"/>
              <a:gd name="connsiteY1-224" fmla="*/ 1452 h 10000"/>
              <a:gd name="connsiteX2-225" fmla="*/ 10054 w 10057"/>
              <a:gd name="connsiteY2-226" fmla="*/ 8579 h 10000"/>
              <a:gd name="connsiteX3-227" fmla="*/ 0 w 10057"/>
              <a:gd name="connsiteY3-228" fmla="*/ 10000 h 10000"/>
              <a:gd name="connsiteX4-229" fmla="*/ 9 w 10057"/>
              <a:gd name="connsiteY4-230" fmla="*/ 0 h 10000"/>
              <a:gd name="connsiteX0-231" fmla="*/ 9 w 10057"/>
              <a:gd name="connsiteY0-232" fmla="*/ 0 h 10000"/>
              <a:gd name="connsiteX1-233" fmla="*/ 10057 w 10057"/>
              <a:gd name="connsiteY1-234" fmla="*/ 1452 h 10000"/>
              <a:gd name="connsiteX2-235" fmla="*/ 10054 w 10057"/>
              <a:gd name="connsiteY2-236" fmla="*/ 8579 h 10000"/>
              <a:gd name="connsiteX3-237" fmla="*/ 0 w 10057"/>
              <a:gd name="connsiteY3-238" fmla="*/ 10000 h 10000"/>
              <a:gd name="connsiteX4-239" fmla="*/ 9 w 10057"/>
              <a:gd name="connsiteY4-240" fmla="*/ 0 h 10000"/>
              <a:gd name="connsiteX0-241" fmla="*/ 9 w 10057"/>
              <a:gd name="connsiteY0-242" fmla="*/ 0 h 10000"/>
              <a:gd name="connsiteX1-243" fmla="*/ 10057 w 10057"/>
              <a:gd name="connsiteY1-244" fmla="*/ 1452 h 10000"/>
              <a:gd name="connsiteX2-245" fmla="*/ 10054 w 10057"/>
              <a:gd name="connsiteY2-246" fmla="*/ 8579 h 10000"/>
              <a:gd name="connsiteX3-247" fmla="*/ 0 w 10057"/>
              <a:gd name="connsiteY3-248" fmla="*/ 10000 h 10000"/>
              <a:gd name="connsiteX4-249" fmla="*/ 9 w 10057"/>
              <a:gd name="connsiteY4-250" fmla="*/ 0 h 10000"/>
              <a:gd name="connsiteX0-251" fmla="*/ 9 w 10057"/>
              <a:gd name="connsiteY0-252" fmla="*/ 0 h 10000"/>
              <a:gd name="connsiteX1-253" fmla="*/ 10057 w 10057"/>
              <a:gd name="connsiteY1-254" fmla="*/ 1452 h 10000"/>
              <a:gd name="connsiteX2-255" fmla="*/ 10054 w 10057"/>
              <a:gd name="connsiteY2-256" fmla="*/ 8579 h 10000"/>
              <a:gd name="connsiteX3-257" fmla="*/ 0 w 10057"/>
              <a:gd name="connsiteY3-258" fmla="*/ 10000 h 10000"/>
              <a:gd name="connsiteX4-259" fmla="*/ 9 w 10057"/>
              <a:gd name="connsiteY4-260" fmla="*/ 0 h 10000"/>
              <a:gd name="connsiteX0-261" fmla="*/ 9 w 10057"/>
              <a:gd name="connsiteY0-262" fmla="*/ 0 h 10000"/>
              <a:gd name="connsiteX1-263" fmla="*/ 10057 w 10057"/>
              <a:gd name="connsiteY1-264" fmla="*/ 1452 h 10000"/>
              <a:gd name="connsiteX2-265" fmla="*/ 10054 w 10057"/>
              <a:gd name="connsiteY2-266" fmla="*/ 8579 h 10000"/>
              <a:gd name="connsiteX3-267" fmla="*/ 0 w 10057"/>
              <a:gd name="connsiteY3-268" fmla="*/ 10000 h 10000"/>
              <a:gd name="connsiteX4-269" fmla="*/ 9 w 10057"/>
              <a:gd name="connsiteY4-270" fmla="*/ 0 h 10000"/>
              <a:gd name="connsiteX0-271" fmla="*/ 9 w 10057"/>
              <a:gd name="connsiteY0-272" fmla="*/ 0 h 10000"/>
              <a:gd name="connsiteX1-273" fmla="*/ 10057 w 10057"/>
              <a:gd name="connsiteY1-274" fmla="*/ 1452 h 10000"/>
              <a:gd name="connsiteX2-275" fmla="*/ 10054 w 10057"/>
              <a:gd name="connsiteY2-276" fmla="*/ 8579 h 10000"/>
              <a:gd name="connsiteX3-277" fmla="*/ 0 w 10057"/>
              <a:gd name="connsiteY3-278" fmla="*/ 10000 h 10000"/>
              <a:gd name="connsiteX4-279" fmla="*/ 9 w 10057"/>
              <a:gd name="connsiteY4-280" fmla="*/ 0 h 10000"/>
              <a:gd name="connsiteX0-281" fmla="*/ 9 w 10057"/>
              <a:gd name="connsiteY0-282" fmla="*/ 0 h 10000"/>
              <a:gd name="connsiteX1-283" fmla="*/ 10057 w 10057"/>
              <a:gd name="connsiteY1-284" fmla="*/ 1452 h 10000"/>
              <a:gd name="connsiteX2-285" fmla="*/ 10054 w 10057"/>
              <a:gd name="connsiteY2-286" fmla="*/ 8579 h 10000"/>
              <a:gd name="connsiteX3-287" fmla="*/ 0 w 10057"/>
              <a:gd name="connsiteY3-288" fmla="*/ 10000 h 10000"/>
              <a:gd name="connsiteX4-289" fmla="*/ 9 w 10057"/>
              <a:gd name="connsiteY4-290" fmla="*/ 0 h 10000"/>
              <a:gd name="connsiteX0-291" fmla="*/ 9 w 10057"/>
              <a:gd name="connsiteY0-292" fmla="*/ 0 h 10000"/>
              <a:gd name="connsiteX1-293" fmla="*/ 10057 w 10057"/>
              <a:gd name="connsiteY1-294" fmla="*/ 1452 h 10000"/>
              <a:gd name="connsiteX2-295" fmla="*/ 10054 w 10057"/>
              <a:gd name="connsiteY2-296" fmla="*/ 8579 h 10000"/>
              <a:gd name="connsiteX3-297" fmla="*/ 0 w 10057"/>
              <a:gd name="connsiteY3-298" fmla="*/ 10000 h 10000"/>
              <a:gd name="connsiteX4-299" fmla="*/ 9 w 10057"/>
              <a:gd name="connsiteY4-300" fmla="*/ 0 h 10000"/>
              <a:gd name="connsiteX0-301" fmla="*/ 9 w 10057"/>
              <a:gd name="connsiteY0-302" fmla="*/ 0 h 10000"/>
              <a:gd name="connsiteX1-303" fmla="*/ 10057 w 10057"/>
              <a:gd name="connsiteY1-304" fmla="*/ 1452 h 10000"/>
              <a:gd name="connsiteX2-305" fmla="*/ 10054 w 10057"/>
              <a:gd name="connsiteY2-306" fmla="*/ 8579 h 10000"/>
              <a:gd name="connsiteX3-307" fmla="*/ 0 w 10057"/>
              <a:gd name="connsiteY3-308" fmla="*/ 10000 h 10000"/>
              <a:gd name="connsiteX4-309" fmla="*/ 9 w 10057"/>
              <a:gd name="connsiteY4-310" fmla="*/ 0 h 10000"/>
              <a:gd name="connsiteX0-311" fmla="*/ 9 w 10057"/>
              <a:gd name="connsiteY0-312" fmla="*/ 0 h 10000"/>
              <a:gd name="connsiteX1-313" fmla="*/ 10057 w 10057"/>
              <a:gd name="connsiteY1-314" fmla="*/ 1452 h 10000"/>
              <a:gd name="connsiteX2-315" fmla="*/ 10054 w 10057"/>
              <a:gd name="connsiteY2-316" fmla="*/ 8579 h 10000"/>
              <a:gd name="connsiteX3-317" fmla="*/ 0 w 10057"/>
              <a:gd name="connsiteY3-318" fmla="*/ 10000 h 10000"/>
              <a:gd name="connsiteX4-319" fmla="*/ 9 w 10057"/>
              <a:gd name="connsiteY4-320" fmla="*/ 0 h 10000"/>
              <a:gd name="connsiteX0-321" fmla="*/ 9 w 10057"/>
              <a:gd name="connsiteY0-322" fmla="*/ 0 h 10000"/>
              <a:gd name="connsiteX1-323" fmla="*/ 10057 w 10057"/>
              <a:gd name="connsiteY1-324" fmla="*/ 1452 h 10000"/>
              <a:gd name="connsiteX2-325" fmla="*/ 10054 w 10057"/>
              <a:gd name="connsiteY2-326" fmla="*/ 8579 h 10000"/>
              <a:gd name="connsiteX3-327" fmla="*/ 0 w 10057"/>
              <a:gd name="connsiteY3-328" fmla="*/ 10000 h 10000"/>
              <a:gd name="connsiteX4-329" fmla="*/ 9 w 10057"/>
              <a:gd name="connsiteY4-330" fmla="*/ 0 h 10000"/>
              <a:gd name="connsiteX0-331" fmla="*/ 9 w 10057"/>
              <a:gd name="connsiteY0-332" fmla="*/ 0 h 10000"/>
              <a:gd name="connsiteX1-333" fmla="*/ 10057 w 10057"/>
              <a:gd name="connsiteY1-334" fmla="*/ 1452 h 10000"/>
              <a:gd name="connsiteX2-335" fmla="*/ 10054 w 10057"/>
              <a:gd name="connsiteY2-336" fmla="*/ 5606 h 10000"/>
              <a:gd name="connsiteX3-337" fmla="*/ 0 w 10057"/>
              <a:gd name="connsiteY3-338" fmla="*/ 10000 h 10000"/>
              <a:gd name="connsiteX4-339" fmla="*/ 9 w 10057"/>
              <a:gd name="connsiteY4-340" fmla="*/ 0 h 10000"/>
              <a:gd name="connsiteX0-341" fmla="*/ 9 w 10057"/>
              <a:gd name="connsiteY0-342" fmla="*/ 0 h 10000"/>
              <a:gd name="connsiteX1-343" fmla="*/ 10057 w 10057"/>
              <a:gd name="connsiteY1-344" fmla="*/ 1452 h 10000"/>
              <a:gd name="connsiteX2-345" fmla="*/ 10054 w 10057"/>
              <a:gd name="connsiteY2-346" fmla="*/ 5606 h 10000"/>
              <a:gd name="connsiteX3-347" fmla="*/ 0 w 10057"/>
              <a:gd name="connsiteY3-348" fmla="*/ 10000 h 10000"/>
              <a:gd name="connsiteX4-349" fmla="*/ 9 w 10057"/>
              <a:gd name="connsiteY4-350" fmla="*/ 0 h 10000"/>
              <a:gd name="connsiteX0-351" fmla="*/ 9 w 10057"/>
              <a:gd name="connsiteY0-352" fmla="*/ 0 h 7951"/>
              <a:gd name="connsiteX1-353" fmla="*/ 10057 w 10057"/>
              <a:gd name="connsiteY1-354" fmla="*/ 1452 h 7951"/>
              <a:gd name="connsiteX2-355" fmla="*/ 10054 w 10057"/>
              <a:gd name="connsiteY2-356" fmla="*/ 5606 h 7951"/>
              <a:gd name="connsiteX3-357" fmla="*/ 0 w 10057"/>
              <a:gd name="connsiteY3-358" fmla="*/ 7951 h 7951"/>
              <a:gd name="connsiteX4-359" fmla="*/ 9 w 10057"/>
              <a:gd name="connsiteY4-360" fmla="*/ 0 h 7951"/>
              <a:gd name="connsiteX0-361" fmla="*/ 9 w 10000"/>
              <a:gd name="connsiteY0-362" fmla="*/ 0 h 10000"/>
              <a:gd name="connsiteX1-363" fmla="*/ 10000 w 10000"/>
              <a:gd name="connsiteY1-364" fmla="*/ 1826 h 10000"/>
              <a:gd name="connsiteX2-365" fmla="*/ 9997 w 10000"/>
              <a:gd name="connsiteY2-366" fmla="*/ 7051 h 10000"/>
              <a:gd name="connsiteX3-367" fmla="*/ 0 w 10000"/>
              <a:gd name="connsiteY3-368" fmla="*/ 10000 h 10000"/>
              <a:gd name="connsiteX4-369" fmla="*/ 9 w 10000"/>
              <a:gd name="connsiteY4-370" fmla="*/ 0 h 10000"/>
              <a:gd name="connsiteX0-371" fmla="*/ 9 w 10000"/>
              <a:gd name="connsiteY0-372" fmla="*/ 0 h 10000"/>
              <a:gd name="connsiteX1-373" fmla="*/ 10000 w 10000"/>
              <a:gd name="connsiteY1-374" fmla="*/ 1826 h 10000"/>
              <a:gd name="connsiteX2-375" fmla="*/ 9969 w 10000"/>
              <a:gd name="connsiteY2-376" fmla="*/ 7131 h 10000"/>
              <a:gd name="connsiteX3-377" fmla="*/ 0 w 10000"/>
              <a:gd name="connsiteY3-378" fmla="*/ 10000 h 10000"/>
              <a:gd name="connsiteX4-379" fmla="*/ 9 w 10000"/>
              <a:gd name="connsiteY4-380" fmla="*/ 0 h 10000"/>
              <a:gd name="connsiteX0-381" fmla="*/ 9 w 10000"/>
              <a:gd name="connsiteY0-382" fmla="*/ 0 h 10000"/>
              <a:gd name="connsiteX1-383" fmla="*/ 10000 w 10000"/>
              <a:gd name="connsiteY1-384" fmla="*/ 2854 h 10000"/>
              <a:gd name="connsiteX2-385" fmla="*/ 9969 w 10000"/>
              <a:gd name="connsiteY2-386" fmla="*/ 7131 h 10000"/>
              <a:gd name="connsiteX3-387" fmla="*/ 0 w 10000"/>
              <a:gd name="connsiteY3-388" fmla="*/ 10000 h 10000"/>
              <a:gd name="connsiteX4-389" fmla="*/ 9 w 10000"/>
              <a:gd name="connsiteY4-39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65" rtl="0" eaLnBrk="1" fontAlgn="base" latinLnBrk="0" hangingPunct="1">
              <a:lnSpc>
                <a:spcPct val="95000"/>
              </a:lnSpc>
              <a:spcBef>
                <a:spcPts val="0"/>
              </a:spcBef>
              <a:spcAft>
                <a:spcPts val="0"/>
              </a:spcAft>
              <a:buClr>
                <a:schemeClr val="accent1"/>
              </a:buClr>
              <a:buSzPct val="110000"/>
              <a:buFont typeface="Avenir LT Pro 45 Book" charset="0"/>
              <a:buNone/>
              <a:defRPr sz="1570"/>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70"/>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4"/>
              <a:gd name="connsiteY0-212" fmla="*/ 0 h 10000"/>
              <a:gd name="connsiteX1-213" fmla="*/ 10046 w 10054"/>
              <a:gd name="connsiteY1-214" fmla="*/ 693 h 10000"/>
              <a:gd name="connsiteX2-215" fmla="*/ 10054 w 10054"/>
              <a:gd name="connsiteY2-216" fmla="*/ 8579 h 10000"/>
              <a:gd name="connsiteX3-217" fmla="*/ 0 w 10054"/>
              <a:gd name="connsiteY3-218" fmla="*/ 10000 h 10000"/>
              <a:gd name="connsiteX4-219" fmla="*/ 9 w 10054"/>
              <a:gd name="connsiteY4-220" fmla="*/ 0 h 10000"/>
              <a:gd name="connsiteX0-221" fmla="*/ 9 w 10054"/>
              <a:gd name="connsiteY0-222" fmla="*/ 0 h 10000"/>
              <a:gd name="connsiteX1-223" fmla="*/ 10046 w 10054"/>
              <a:gd name="connsiteY1-224" fmla="*/ 693 h 10000"/>
              <a:gd name="connsiteX2-225" fmla="*/ 10054 w 10054"/>
              <a:gd name="connsiteY2-226" fmla="*/ 8579 h 10000"/>
              <a:gd name="connsiteX3-227" fmla="*/ 0 w 10054"/>
              <a:gd name="connsiteY3-228" fmla="*/ 10000 h 10000"/>
              <a:gd name="connsiteX4-229" fmla="*/ 9 w 10054"/>
              <a:gd name="connsiteY4-230" fmla="*/ 0 h 10000"/>
              <a:gd name="connsiteX0-231" fmla="*/ 9 w 10054"/>
              <a:gd name="connsiteY0-232" fmla="*/ 0 h 10000"/>
              <a:gd name="connsiteX1-233" fmla="*/ 10046 w 10054"/>
              <a:gd name="connsiteY1-234" fmla="*/ 693 h 10000"/>
              <a:gd name="connsiteX2-235" fmla="*/ 10054 w 10054"/>
              <a:gd name="connsiteY2-236" fmla="*/ 8579 h 10000"/>
              <a:gd name="connsiteX3-237" fmla="*/ 0 w 10054"/>
              <a:gd name="connsiteY3-238" fmla="*/ 10000 h 10000"/>
              <a:gd name="connsiteX4-239" fmla="*/ 9 w 10054"/>
              <a:gd name="connsiteY4-240" fmla="*/ 0 h 10000"/>
              <a:gd name="connsiteX0-241" fmla="*/ 9 w 10054"/>
              <a:gd name="connsiteY0-242" fmla="*/ 0 h 10000"/>
              <a:gd name="connsiteX1-243" fmla="*/ 10046 w 10054"/>
              <a:gd name="connsiteY1-244" fmla="*/ 693 h 10000"/>
              <a:gd name="connsiteX2-245" fmla="*/ 10054 w 10054"/>
              <a:gd name="connsiteY2-246" fmla="*/ 8579 h 10000"/>
              <a:gd name="connsiteX3-247" fmla="*/ 0 w 10054"/>
              <a:gd name="connsiteY3-248" fmla="*/ 10000 h 10000"/>
              <a:gd name="connsiteX4-249" fmla="*/ 9 w 10054"/>
              <a:gd name="connsiteY4-250" fmla="*/ 0 h 10000"/>
              <a:gd name="connsiteX0-251" fmla="*/ 9 w 10054"/>
              <a:gd name="connsiteY0-252" fmla="*/ 0 h 10000"/>
              <a:gd name="connsiteX1-253" fmla="*/ 10046 w 10054"/>
              <a:gd name="connsiteY1-254" fmla="*/ 693 h 10000"/>
              <a:gd name="connsiteX2-255" fmla="*/ 10054 w 10054"/>
              <a:gd name="connsiteY2-256" fmla="*/ 8579 h 10000"/>
              <a:gd name="connsiteX3-257" fmla="*/ 0 w 10054"/>
              <a:gd name="connsiteY3-258" fmla="*/ 10000 h 10000"/>
              <a:gd name="connsiteX4-259" fmla="*/ 9 w 10054"/>
              <a:gd name="connsiteY4-260" fmla="*/ 0 h 10000"/>
              <a:gd name="connsiteX0-261" fmla="*/ 9 w 10047"/>
              <a:gd name="connsiteY0-262" fmla="*/ 0 h 10000"/>
              <a:gd name="connsiteX1-263" fmla="*/ 10046 w 10047"/>
              <a:gd name="connsiteY1-264" fmla="*/ 693 h 10000"/>
              <a:gd name="connsiteX2-265" fmla="*/ 10043 w 10047"/>
              <a:gd name="connsiteY2-266" fmla="*/ 9284 h 10000"/>
              <a:gd name="connsiteX3-267" fmla="*/ 0 w 10047"/>
              <a:gd name="connsiteY3-268" fmla="*/ 10000 h 10000"/>
              <a:gd name="connsiteX4-269" fmla="*/ 9 w 10047"/>
              <a:gd name="connsiteY4-2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70"/>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7"/>
              <a:gd name="connsiteY0-212" fmla="*/ 0 h 10000"/>
              <a:gd name="connsiteX1-213" fmla="*/ 10057 w 10057"/>
              <a:gd name="connsiteY1-214" fmla="*/ 1452 h 10000"/>
              <a:gd name="connsiteX2-215" fmla="*/ 10054 w 10057"/>
              <a:gd name="connsiteY2-216" fmla="*/ 8579 h 10000"/>
              <a:gd name="connsiteX3-217" fmla="*/ 0 w 10057"/>
              <a:gd name="connsiteY3-218" fmla="*/ 10000 h 10000"/>
              <a:gd name="connsiteX4-219" fmla="*/ 9 w 10057"/>
              <a:gd name="connsiteY4-220" fmla="*/ 0 h 10000"/>
              <a:gd name="connsiteX0-221" fmla="*/ 9 w 10057"/>
              <a:gd name="connsiteY0-222" fmla="*/ 0 h 10000"/>
              <a:gd name="connsiteX1-223" fmla="*/ 10057 w 10057"/>
              <a:gd name="connsiteY1-224" fmla="*/ 1452 h 10000"/>
              <a:gd name="connsiteX2-225" fmla="*/ 10054 w 10057"/>
              <a:gd name="connsiteY2-226" fmla="*/ 8579 h 10000"/>
              <a:gd name="connsiteX3-227" fmla="*/ 0 w 10057"/>
              <a:gd name="connsiteY3-228" fmla="*/ 10000 h 10000"/>
              <a:gd name="connsiteX4-229" fmla="*/ 9 w 10057"/>
              <a:gd name="connsiteY4-230" fmla="*/ 0 h 10000"/>
              <a:gd name="connsiteX0-231" fmla="*/ 9 w 10057"/>
              <a:gd name="connsiteY0-232" fmla="*/ 0 h 10000"/>
              <a:gd name="connsiteX1-233" fmla="*/ 10057 w 10057"/>
              <a:gd name="connsiteY1-234" fmla="*/ 1452 h 10000"/>
              <a:gd name="connsiteX2-235" fmla="*/ 10054 w 10057"/>
              <a:gd name="connsiteY2-236" fmla="*/ 8579 h 10000"/>
              <a:gd name="connsiteX3-237" fmla="*/ 0 w 10057"/>
              <a:gd name="connsiteY3-238" fmla="*/ 10000 h 10000"/>
              <a:gd name="connsiteX4-239" fmla="*/ 9 w 10057"/>
              <a:gd name="connsiteY4-240" fmla="*/ 0 h 10000"/>
              <a:gd name="connsiteX0-241" fmla="*/ 9 w 10057"/>
              <a:gd name="connsiteY0-242" fmla="*/ 0 h 10000"/>
              <a:gd name="connsiteX1-243" fmla="*/ 10057 w 10057"/>
              <a:gd name="connsiteY1-244" fmla="*/ 1452 h 10000"/>
              <a:gd name="connsiteX2-245" fmla="*/ 10054 w 10057"/>
              <a:gd name="connsiteY2-246" fmla="*/ 8579 h 10000"/>
              <a:gd name="connsiteX3-247" fmla="*/ 0 w 10057"/>
              <a:gd name="connsiteY3-248" fmla="*/ 10000 h 10000"/>
              <a:gd name="connsiteX4-249" fmla="*/ 9 w 10057"/>
              <a:gd name="connsiteY4-250" fmla="*/ 0 h 10000"/>
              <a:gd name="connsiteX0-251" fmla="*/ 9 w 10057"/>
              <a:gd name="connsiteY0-252" fmla="*/ 0 h 10000"/>
              <a:gd name="connsiteX1-253" fmla="*/ 10057 w 10057"/>
              <a:gd name="connsiteY1-254" fmla="*/ 1452 h 10000"/>
              <a:gd name="connsiteX2-255" fmla="*/ 10054 w 10057"/>
              <a:gd name="connsiteY2-256" fmla="*/ 8579 h 10000"/>
              <a:gd name="connsiteX3-257" fmla="*/ 0 w 10057"/>
              <a:gd name="connsiteY3-258" fmla="*/ 10000 h 10000"/>
              <a:gd name="connsiteX4-259" fmla="*/ 9 w 10057"/>
              <a:gd name="connsiteY4-260" fmla="*/ 0 h 10000"/>
              <a:gd name="connsiteX0-261" fmla="*/ 9 w 10057"/>
              <a:gd name="connsiteY0-262" fmla="*/ 0 h 10000"/>
              <a:gd name="connsiteX1-263" fmla="*/ 10057 w 10057"/>
              <a:gd name="connsiteY1-264" fmla="*/ 1452 h 10000"/>
              <a:gd name="connsiteX2-265" fmla="*/ 10054 w 10057"/>
              <a:gd name="connsiteY2-266" fmla="*/ 8579 h 10000"/>
              <a:gd name="connsiteX3-267" fmla="*/ 0 w 10057"/>
              <a:gd name="connsiteY3-268" fmla="*/ 10000 h 10000"/>
              <a:gd name="connsiteX4-269" fmla="*/ 9 w 10057"/>
              <a:gd name="connsiteY4-270" fmla="*/ 0 h 10000"/>
              <a:gd name="connsiteX0-271" fmla="*/ 9 w 10057"/>
              <a:gd name="connsiteY0-272" fmla="*/ 0 h 10000"/>
              <a:gd name="connsiteX1-273" fmla="*/ 10057 w 10057"/>
              <a:gd name="connsiteY1-274" fmla="*/ 1452 h 10000"/>
              <a:gd name="connsiteX2-275" fmla="*/ 10054 w 10057"/>
              <a:gd name="connsiteY2-276" fmla="*/ 8579 h 10000"/>
              <a:gd name="connsiteX3-277" fmla="*/ 0 w 10057"/>
              <a:gd name="connsiteY3-278" fmla="*/ 10000 h 10000"/>
              <a:gd name="connsiteX4-279" fmla="*/ 9 w 10057"/>
              <a:gd name="connsiteY4-280" fmla="*/ 0 h 10000"/>
              <a:gd name="connsiteX0-281" fmla="*/ 9 w 10057"/>
              <a:gd name="connsiteY0-282" fmla="*/ 0 h 10000"/>
              <a:gd name="connsiteX1-283" fmla="*/ 10057 w 10057"/>
              <a:gd name="connsiteY1-284" fmla="*/ 1452 h 10000"/>
              <a:gd name="connsiteX2-285" fmla="*/ 10054 w 10057"/>
              <a:gd name="connsiteY2-286" fmla="*/ 8579 h 10000"/>
              <a:gd name="connsiteX3-287" fmla="*/ 0 w 10057"/>
              <a:gd name="connsiteY3-288" fmla="*/ 10000 h 10000"/>
              <a:gd name="connsiteX4-289" fmla="*/ 9 w 10057"/>
              <a:gd name="connsiteY4-290" fmla="*/ 0 h 10000"/>
              <a:gd name="connsiteX0-291" fmla="*/ 9 w 10057"/>
              <a:gd name="connsiteY0-292" fmla="*/ 0 h 10000"/>
              <a:gd name="connsiteX1-293" fmla="*/ 10057 w 10057"/>
              <a:gd name="connsiteY1-294" fmla="*/ 1452 h 10000"/>
              <a:gd name="connsiteX2-295" fmla="*/ 10054 w 10057"/>
              <a:gd name="connsiteY2-296" fmla="*/ 8579 h 10000"/>
              <a:gd name="connsiteX3-297" fmla="*/ 0 w 10057"/>
              <a:gd name="connsiteY3-298" fmla="*/ 10000 h 10000"/>
              <a:gd name="connsiteX4-299" fmla="*/ 9 w 10057"/>
              <a:gd name="connsiteY4-300" fmla="*/ 0 h 10000"/>
              <a:gd name="connsiteX0-301" fmla="*/ 9 w 10057"/>
              <a:gd name="connsiteY0-302" fmla="*/ 0 h 10000"/>
              <a:gd name="connsiteX1-303" fmla="*/ 10057 w 10057"/>
              <a:gd name="connsiteY1-304" fmla="*/ 1452 h 10000"/>
              <a:gd name="connsiteX2-305" fmla="*/ 10054 w 10057"/>
              <a:gd name="connsiteY2-306" fmla="*/ 8579 h 10000"/>
              <a:gd name="connsiteX3-307" fmla="*/ 0 w 10057"/>
              <a:gd name="connsiteY3-308" fmla="*/ 10000 h 10000"/>
              <a:gd name="connsiteX4-309" fmla="*/ 9 w 10057"/>
              <a:gd name="connsiteY4-310" fmla="*/ 0 h 10000"/>
              <a:gd name="connsiteX0-311" fmla="*/ 9 w 10057"/>
              <a:gd name="connsiteY0-312" fmla="*/ 0 h 10000"/>
              <a:gd name="connsiteX1-313" fmla="*/ 10057 w 10057"/>
              <a:gd name="connsiteY1-314" fmla="*/ 1452 h 10000"/>
              <a:gd name="connsiteX2-315" fmla="*/ 10054 w 10057"/>
              <a:gd name="connsiteY2-316" fmla="*/ 8579 h 10000"/>
              <a:gd name="connsiteX3-317" fmla="*/ 0 w 10057"/>
              <a:gd name="connsiteY3-318" fmla="*/ 10000 h 10000"/>
              <a:gd name="connsiteX4-319" fmla="*/ 9 w 10057"/>
              <a:gd name="connsiteY4-320" fmla="*/ 0 h 10000"/>
              <a:gd name="connsiteX0-321" fmla="*/ 9 w 10057"/>
              <a:gd name="connsiteY0-322" fmla="*/ 0 h 10000"/>
              <a:gd name="connsiteX1-323" fmla="*/ 10057 w 10057"/>
              <a:gd name="connsiteY1-324" fmla="*/ 1452 h 10000"/>
              <a:gd name="connsiteX2-325" fmla="*/ 10054 w 10057"/>
              <a:gd name="connsiteY2-326" fmla="*/ 8579 h 10000"/>
              <a:gd name="connsiteX3-327" fmla="*/ 0 w 10057"/>
              <a:gd name="connsiteY3-328" fmla="*/ 10000 h 10000"/>
              <a:gd name="connsiteX4-329" fmla="*/ 9 w 10057"/>
              <a:gd name="connsiteY4-330" fmla="*/ 0 h 10000"/>
              <a:gd name="connsiteX0-331" fmla="*/ 9 w 10057"/>
              <a:gd name="connsiteY0-332" fmla="*/ 0 h 10000"/>
              <a:gd name="connsiteX1-333" fmla="*/ 10057 w 10057"/>
              <a:gd name="connsiteY1-334" fmla="*/ 1452 h 10000"/>
              <a:gd name="connsiteX2-335" fmla="*/ 10054 w 10057"/>
              <a:gd name="connsiteY2-336" fmla="*/ 5606 h 10000"/>
              <a:gd name="connsiteX3-337" fmla="*/ 0 w 10057"/>
              <a:gd name="connsiteY3-338" fmla="*/ 10000 h 10000"/>
              <a:gd name="connsiteX4-339" fmla="*/ 9 w 10057"/>
              <a:gd name="connsiteY4-340" fmla="*/ 0 h 10000"/>
              <a:gd name="connsiteX0-341" fmla="*/ 9 w 10057"/>
              <a:gd name="connsiteY0-342" fmla="*/ 0 h 10000"/>
              <a:gd name="connsiteX1-343" fmla="*/ 10057 w 10057"/>
              <a:gd name="connsiteY1-344" fmla="*/ 1452 h 10000"/>
              <a:gd name="connsiteX2-345" fmla="*/ 10054 w 10057"/>
              <a:gd name="connsiteY2-346" fmla="*/ 5606 h 10000"/>
              <a:gd name="connsiteX3-347" fmla="*/ 0 w 10057"/>
              <a:gd name="connsiteY3-348" fmla="*/ 10000 h 10000"/>
              <a:gd name="connsiteX4-349" fmla="*/ 9 w 10057"/>
              <a:gd name="connsiteY4-350" fmla="*/ 0 h 10000"/>
              <a:gd name="connsiteX0-351" fmla="*/ 9 w 10057"/>
              <a:gd name="connsiteY0-352" fmla="*/ 0 h 7951"/>
              <a:gd name="connsiteX1-353" fmla="*/ 10057 w 10057"/>
              <a:gd name="connsiteY1-354" fmla="*/ 1452 h 7951"/>
              <a:gd name="connsiteX2-355" fmla="*/ 10054 w 10057"/>
              <a:gd name="connsiteY2-356" fmla="*/ 5606 h 7951"/>
              <a:gd name="connsiteX3-357" fmla="*/ 0 w 10057"/>
              <a:gd name="connsiteY3-358" fmla="*/ 7951 h 7951"/>
              <a:gd name="connsiteX4-359" fmla="*/ 9 w 10057"/>
              <a:gd name="connsiteY4-360" fmla="*/ 0 h 7951"/>
              <a:gd name="connsiteX0-361" fmla="*/ 9 w 10000"/>
              <a:gd name="connsiteY0-362" fmla="*/ 0 h 10000"/>
              <a:gd name="connsiteX1-363" fmla="*/ 10000 w 10000"/>
              <a:gd name="connsiteY1-364" fmla="*/ 1826 h 10000"/>
              <a:gd name="connsiteX2-365" fmla="*/ 9997 w 10000"/>
              <a:gd name="connsiteY2-366" fmla="*/ 7051 h 10000"/>
              <a:gd name="connsiteX3-367" fmla="*/ 0 w 10000"/>
              <a:gd name="connsiteY3-368" fmla="*/ 10000 h 10000"/>
              <a:gd name="connsiteX4-369" fmla="*/ 9 w 10000"/>
              <a:gd name="connsiteY4-370" fmla="*/ 0 h 10000"/>
              <a:gd name="connsiteX0-371" fmla="*/ 9 w 10000"/>
              <a:gd name="connsiteY0-372" fmla="*/ 0 h 10000"/>
              <a:gd name="connsiteX1-373" fmla="*/ 10000 w 10000"/>
              <a:gd name="connsiteY1-374" fmla="*/ 1826 h 10000"/>
              <a:gd name="connsiteX2-375" fmla="*/ 9969 w 10000"/>
              <a:gd name="connsiteY2-376" fmla="*/ 7131 h 10000"/>
              <a:gd name="connsiteX3-377" fmla="*/ 0 w 10000"/>
              <a:gd name="connsiteY3-378" fmla="*/ 10000 h 10000"/>
              <a:gd name="connsiteX4-379" fmla="*/ 9 w 10000"/>
              <a:gd name="connsiteY4-380" fmla="*/ 0 h 10000"/>
              <a:gd name="connsiteX0-381" fmla="*/ 9 w 10000"/>
              <a:gd name="connsiteY0-382" fmla="*/ 0 h 10000"/>
              <a:gd name="connsiteX1-383" fmla="*/ 10000 w 10000"/>
              <a:gd name="connsiteY1-384" fmla="*/ 2854 h 10000"/>
              <a:gd name="connsiteX2-385" fmla="*/ 9969 w 10000"/>
              <a:gd name="connsiteY2-386" fmla="*/ 7131 h 10000"/>
              <a:gd name="connsiteX3-387" fmla="*/ 0 w 10000"/>
              <a:gd name="connsiteY3-388" fmla="*/ 10000 h 10000"/>
              <a:gd name="connsiteX4-389" fmla="*/ 9 w 10000"/>
              <a:gd name="connsiteY4-390" fmla="*/ 0 h 10000"/>
              <a:gd name="connsiteX0-391" fmla="*/ 9 w 15000"/>
              <a:gd name="connsiteY0-392" fmla="*/ 0 h 10000"/>
              <a:gd name="connsiteX1-393" fmla="*/ 15000 w 15000"/>
              <a:gd name="connsiteY1-394" fmla="*/ 2173 h 10000"/>
              <a:gd name="connsiteX2-395" fmla="*/ 9969 w 15000"/>
              <a:gd name="connsiteY2-396" fmla="*/ 7131 h 10000"/>
              <a:gd name="connsiteX3-397" fmla="*/ 0 w 15000"/>
              <a:gd name="connsiteY3-398" fmla="*/ 10000 h 10000"/>
              <a:gd name="connsiteX4-399" fmla="*/ 9 w 15000"/>
              <a:gd name="connsiteY4-400" fmla="*/ 0 h 10000"/>
              <a:gd name="connsiteX0-401" fmla="*/ 9 w 15024"/>
              <a:gd name="connsiteY0-402" fmla="*/ 0 h 10000"/>
              <a:gd name="connsiteX1-403" fmla="*/ 15000 w 15024"/>
              <a:gd name="connsiteY1-404" fmla="*/ 2173 h 10000"/>
              <a:gd name="connsiteX2-405" fmla="*/ 15024 w 15024"/>
              <a:gd name="connsiteY2-406" fmla="*/ 7919 h 10000"/>
              <a:gd name="connsiteX3-407" fmla="*/ 0 w 15024"/>
              <a:gd name="connsiteY3-408" fmla="*/ 10000 h 10000"/>
              <a:gd name="connsiteX4-409" fmla="*/ 9 w 15024"/>
              <a:gd name="connsiteY4-410" fmla="*/ 0 h 10000"/>
              <a:gd name="connsiteX0-411" fmla="*/ 9 w 15024"/>
              <a:gd name="connsiteY0-412" fmla="*/ 0 h 10000"/>
              <a:gd name="connsiteX1-413" fmla="*/ 15000 w 15024"/>
              <a:gd name="connsiteY1-414" fmla="*/ 2173 h 10000"/>
              <a:gd name="connsiteX2-415" fmla="*/ 15024 w 15024"/>
              <a:gd name="connsiteY2-416" fmla="*/ 7906 h 10000"/>
              <a:gd name="connsiteX3-417" fmla="*/ 0 w 15024"/>
              <a:gd name="connsiteY3-418" fmla="*/ 10000 h 10000"/>
              <a:gd name="connsiteX4-419" fmla="*/ 9 w 15024"/>
              <a:gd name="connsiteY4-420" fmla="*/ 0 h 10000"/>
              <a:gd name="connsiteX0-421" fmla="*/ 1 w 15016"/>
              <a:gd name="connsiteY0-422" fmla="*/ 0 h 10053"/>
              <a:gd name="connsiteX1-423" fmla="*/ 14992 w 15016"/>
              <a:gd name="connsiteY1-424" fmla="*/ 2173 h 10053"/>
              <a:gd name="connsiteX2-425" fmla="*/ 15016 w 15016"/>
              <a:gd name="connsiteY2-426" fmla="*/ 7906 h 10053"/>
              <a:gd name="connsiteX3-427" fmla="*/ 20 w 15016"/>
              <a:gd name="connsiteY3-428" fmla="*/ 10053 h 10053"/>
              <a:gd name="connsiteX4-429" fmla="*/ 1 w 15016"/>
              <a:gd name="connsiteY4-430" fmla="*/ 0 h 10053"/>
              <a:gd name="connsiteX0-431" fmla="*/ 9 w 15024"/>
              <a:gd name="connsiteY0-432" fmla="*/ 0 h 10040"/>
              <a:gd name="connsiteX1-433" fmla="*/ 15000 w 15024"/>
              <a:gd name="connsiteY1-434" fmla="*/ 2173 h 10040"/>
              <a:gd name="connsiteX2-435" fmla="*/ 15024 w 15024"/>
              <a:gd name="connsiteY2-436" fmla="*/ 7906 h 10040"/>
              <a:gd name="connsiteX3-437" fmla="*/ 0 w 15024"/>
              <a:gd name="connsiteY3-438" fmla="*/ 10040 h 10040"/>
              <a:gd name="connsiteX4-439" fmla="*/ 9 w 15024"/>
              <a:gd name="connsiteY4-440" fmla="*/ 0 h 10040"/>
              <a:gd name="connsiteX0-441" fmla="*/ 9 w 15139"/>
              <a:gd name="connsiteY0-442" fmla="*/ 0 h 10040"/>
              <a:gd name="connsiteX1-443" fmla="*/ 15139 w 15139"/>
              <a:gd name="connsiteY1-444" fmla="*/ 2200 h 10040"/>
              <a:gd name="connsiteX2-445" fmla="*/ 15024 w 15139"/>
              <a:gd name="connsiteY2-446" fmla="*/ 7906 h 10040"/>
              <a:gd name="connsiteX3-447" fmla="*/ 0 w 15139"/>
              <a:gd name="connsiteY3-448" fmla="*/ 10040 h 10040"/>
              <a:gd name="connsiteX4-449" fmla="*/ 9 w 15139"/>
              <a:gd name="connsiteY4-450" fmla="*/ 0 h 10040"/>
              <a:gd name="connsiteX0-451" fmla="*/ 9 w 15139"/>
              <a:gd name="connsiteY0-452" fmla="*/ 0 h 10040"/>
              <a:gd name="connsiteX1-453" fmla="*/ 15139 w 15139"/>
              <a:gd name="connsiteY1-454" fmla="*/ 2200 h 10040"/>
              <a:gd name="connsiteX2-455" fmla="*/ 15024 w 15139"/>
              <a:gd name="connsiteY2-456" fmla="*/ 7906 h 10040"/>
              <a:gd name="connsiteX3-457" fmla="*/ 0 w 15139"/>
              <a:gd name="connsiteY3-458" fmla="*/ 10040 h 10040"/>
              <a:gd name="connsiteX4-459" fmla="*/ 9 w 15139"/>
              <a:gd name="connsiteY4-460" fmla="*/ 0 h 10040"/>
              <a:gd name="connsiteX0-461" fmla="*/ 9 w 15139"/>
              <a:gd name="connsiteY0-462" fmla="*/ 0 h 10040"/>
              <a:gd name="connsiteX1-463" fmla="*/ 15139 w 15139"/>
              <a:gd name="connsiteY1-464" fmla="*/ 2200 h 10040"/>
              <a:gd name="connsiteX2-465" fmla="*/ 15024 w 15139"/>
              <a:gd name="connsiteY2-466" fmla="*/ 7906 h 10040"/>
              <a:gd name="connsiteX3-467" fmla="*/ 0 w 15139"/>
              <a:gd name="connsiteY3-468" fmla="*/ 10040 h 10040"/>
              <a:gd name="connsiteX4-469" fmla="*/ 9 w 15139"/>
              <a:gd name="connsiteY4-470" fmla="*/ 0 h 10040"/>
              <a:gd name="connsiteX0-471" fmla="*/ 9 w 15148"/>
              <a:gd name="connsiteY0-472" fmla="*/ 0 h 10040"/>
              <a:gd name="connsiteX1-473" fmla="*/ 15139 w 15148"/>
              <a:gd name="connsiteY1-474" fmla="*/ 2200 h 10040"/>
              <a:gd name="connsiteX2-475" fmla="*/ 15135 w 15148"/>
              <a:gd name="connsiteY2-476" fmla="*/ 7906 h 10040"/>
              <a:gd name="connsiteX3-477" fmla="*/ 0 w 15148"/>
              <a:gd name="connsiteY3-478" fmla="*/ 10040 h 10040"/>
              <a:gd name="connsiteX4-479" fmla="*/ 9 w 15148"/>
              <a:gd name="connsiteY4-480" fmla="*/ 0 h 10040"/>
              <a:gd name="connsiteX0-481" fmla="*/ 9 w 15143"/>
              <a:gd name="connsiteY0-482" fmla="*/ 0 h 10040"/>
              <a:gd name="connsiteX1-483" fmla="*/ 15111 w 15143"/>
              <a:gd name="connsiteY1-484" fmla="*/ 2240 h 10040"/>
              <a:gd name="connsiteX2-485" fmla="*/ 15135 w 15143"/>
              <a:gd name="connsiteY2-486" fmla="*/ 7906 h 10040"/>
              <a:gd name="connsiteX3-487" fmla="*/ 0 w 15143"/>
              <a:gd name="connsiteY3-488" fmla="*/ 10040 h 10040"/>
              <a:gd name="connsiteX4-489" fmla="*/ 9 w 15143"/>
              <a:gd name="connsiteY4-490" fmla="*/ 0 h 10040"/>
              <a:gd name="connsiteX0-491" fmla="*/ 9 w 15141"/>
              <a:gd name="connsiteY0-492" fmla="*/ 0 h 10040"/>
              <a:gd name="connsiteX1-493" fmla="*/ 15083 w 15141"/>
              <a:gd name="connsiteY1-494" fmla="*/ 2187 h 10040"/>
              <a:gd name="connsiteX2-495" fmla="*/ 15135 w 15141"/>
              <a:gd name="connsiteY2-496" fmla="*/ 7906 h 10040"/>
              <a:gd name="connsiteX3-497" fmla="*/ 0 w 15141"/>
              <a:gd name="connsiteY3-498" fmla="*/ 10040 h 10040"/>
              <a:gd name="connsiteX4-499" fmla="*/ 9 w 15141"/>
              <a:gd name="connsiteY4-500" fmla="*/ 0 h 10040"/>
              <a:gd name="connsiteX0-501" fmla="*/ 9 w 15083"/>
              <a:gd name="connsiteY0-502" fmla="*/ 0 h 10040"/>
              <a:gd name="connsiteX1-503" fmla="*/ 15083 w 15083"/>
              <a:gd name="connsiteY1-504" fmla="*/ 2187 h 10040"/>
              <a:gd name="connsiteX2-505" fmla="*/ 15052 w 15083"/>
              <a:gd name="connsiteY2-506" fmla="*/ 7906 h 10040"/>
              <a:gd name="connsiteX3-507" fmla="*/ 0 w 15083"/>
              <a:gd name="connsiteY3-508" fmla="*/ 10040 h 10040"/>
              <a:gd name="connsiteX4-509" fmla="*/ 9 w 15083"/>
              <a:gd name="connsiteY4-510" fmla="*/ 0 h 10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65" rtl="0" eaLnBrk="1" fontAlgn="base" latinLnBrk="0" hangingPunct="1">
              <a:lnSpc>
                <a:spcPct val="95000"/>
              </a:lnSpc>
              <a:spcBef>
                <a:spcPts val="0"/>
              </a:spcBef>
              <a:spcAft>
                <a:spcPts val="0"/>
              </a:spcAft>
              <a:buClr>
                <a:schemeClr val="accent1"/>
              </a:buClr>
              <a:buSzPct val="110000"/>
              <a:buFont typeface="Avenir LT Pro 45 Book" charset="0"/>
              <a:buNone/>
              <a:defRPr sz="157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333333"/>
              </a:solidFill>
            </a:endParaRP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FFFFFF"/>
                    </a:gs>
                    <a:gs pos="100000">
                      <a:srgbClr val="FFFFFF"/>
                    </a:gs>
                  </a:gsLst>
                  <a:lin ang="5400000" scaled="0"/>
                </a:gradFill>
                <a:cs typeface="Segoe UI" panose="020B0502040204020203" pitchFamily="34" charset="0"/>
              </a:rPr>
              <a:t>© </a:t>
            </a:r>
            <a:r>
              <a:rPr lang="en-US" sz="685" dirty="0" smtClean="0">
                <a:gradFill>
                  <a:gsLst>
                    <a:gs pos="0">
                      <a:srgbClr val="FFFFFF"/>
                    </a:gs>
                    <a:gs pos="100000">
                      <a:srgbClr val="FFFFFF"/>
                    </a:gs>
                  </a:gsLst>
                  <a:lin ang="5400000" scaled="0"/>
                </a:gradFill>
                <a:cs typeface="Segoe UI" panose="020B0502040204020203" pitchFamily="34" charset="0"/>
              </a:rPr>
              <a:t>2015 </a:t>
            </a:r>
            <a:r>
              <a:rPr lang="en-US" sz="685" dirty="0">
                <a:gradFill>
                  <a:gsLst>
                    <a:gs pos="0">
                      <a:srgbClr val="FFFFFF"/>
                    </a:gs>
                    <a:gs pos="100000">
                      <a:srgbClr val="FFFFFF"/>
                    </a:gs>
                  </a:gsLst>
                  <a:lin ang="5400000" scaled="0"/>
                </a:gradFill>
                <a:cs typeface="Segoe UI" panose="020B0502040204020203" pitchFamily="34" charset="0"/>
              </a:rPr>
              <a:t>Microsoft Corporation. All rights reserved. </a:t>
            </a:r>
            <a:endParaRPr lang="en-US" sz="685" dirty="0">
              <a:gradFill>
                <a:gsLst>
                  <a:gs pos="0">
                    <a:srgbClr val="FFFFFF"/>
                  </a:gs>
                  <a:gs pos="100000">
                    <a:srgbClr val="FFFFFF"/>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5"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4715" rtl="0" eaLnBrk="1" latinLnBrk="0" hangingPunct="1">
              <a:spcBef>
                <a:spcPct val="20000"/>
              </a:spcBef>
              <a:spcAft>
                <a:spcPts val="1600"/>
              </a:spcAft>
            </a:pPr>
            <a:r>
              <a:rPr lang="en-US" smtClean="0"/>
              <a:t>Click to edit Master text styles</a:t>
            </a:r>
            <a:endParaRPr lang="en-US" smtClean="0"/>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13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spcBef>
                <a:spcPct val="0"/>
              </a:spcBef>
            </a:pPr>
            <a:r>
              <a:rPr lang="en-US" dirty="0" smtClean="0"/>
              <a:t>Click to edit master text styles</a:t>
            </a:r>
            <a:endParaRPr lang="en-US" dirty="0" smtClean="0"/>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729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0" baseline="0"/>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blip>
          <a:stretch>
            <a:fillRect/>
          </a:stretch>
        </p:blipFill>
        <p:spPr>
          <a:xfrm>
            <a:off x="267794" y="6417567"/>
            <a:ext cx="353996" cy="353996"/>
          </a:xfrm>
          <a:prstGeom prst="rect">
            <a:avLst/>
          </a:prstGeom>
        </p:spPr>
      </p:pic>
      <p:sp>
        <p:nvSpPr>
          <p:cNvPr id="5" name="Footer Placeholder 6"/>
          <p:cNvSpPr txBox="1"/>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endParaRPr lang="en-US" sz="800" dirty="0" smtClean="0">
              <a:solidFill>
                <a:srgbClr val="666666"/>
              </a:solidFill>
            </a:endParaRPr>
          </a:p>
        </p:txBody>
      </p:sp>
    </p:spTree>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60"/>
            </a:lvl4pPr>
            <a:lvl5pPr>
              <a:defRPr sz="196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blip>
          <a:stretch>
            <a:fillRect/>
          </a:stretch>
        </p:blipFill>
        <p:spPr>
          <a:xfrm>
            <a:off x="267794" y="6417567"/>
            <a:ext cx="353996" cy="35399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5" kern="1200" dirty="0" smtClean="0">
                <a:gradFill>
                  <a:gsLst>
                    <a:gs pos="1299">
                      <a:schemeClr val="tx1"/>
                    </a:gs>
                    <a:gs pos="100000">
                      <a:schemeClr val="tx1"/>
                    </a:gs>
                  </a:gsLst>
                  <a:lin ang="5400000" scaled="0"/>
                </a:gradFill>
                <a:latin typeface="+mj-lt"/>
                <a:ea typeface="+mn-ea"/>
                <a:cs typeface="+mn-cs"/>
              </a:defRPr>
            </a:lvl1pPr>
          </a:lstStyle>
          <a:p>
            <a:pPr marL="0" lvl="0" indent="0" algn="l" defTabSz="894715" rtl="0" eaLnBrk="1" latinLnBrk="0" hangingPunct="1">
              <a:spcBef>
                <a:spcPct val="20000"/>
              </a:spcBef>
            </a:pPr>
            <a:r>
              <a:rPr lang="en-US" smtClean="0"/>
              <a:t>Edit Master text styles</a:t>
            </a:r>
            <a:endParaRPr lang="en-US" smtClean="0"/>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915" indent="-335915">
              <a:buNone/>
              <a:defRPr kumimoji="0" lang="en-US" sz="235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4715" rtl="0" eaLnBrk="1" fontAlgn="auto" latinLnBrk="0" hangingPunct="1">
              <a:lnSpc>
                <a:spcPct val="100000"/>
              </a:lnSpc>
              <a:spcBef>
                <a:spcPct val="0"/>
              </a:spcBef>
              <a:spcAft>
                <a:spcPts val="0"/>
              </a:spcAft>
              <a:buClrTx/>
              <a:buSzTx/>
              <a:defRPr/>
            </a:pPr>
            <a:r>
              <a:rPr lang="en-US" dirty="0" smtClean="0"/>
              <a:t>Click to edit</a:t>
            </a:r>
            <a:br>
              <a:rPr lang="en-US" dirty="0" smtClean="0"/>
            </a:br>
            <a:r>
              <a:rPr lang="en-US" dirty="0" smtClean="0"/>
              <a:t>Master text styles</a:t>
            </a:r>
            <a:endParaRPr lang="en-US" dirty="0" smtClean="0"/>
          </a:p>
        </p:txBody>
      </p:sp>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0"/>
            </a:lvl3pPr>
            <a:lvl4pPr>
              <a:defRPr sz="1960"/>
            </a:lvl4pPr>
            <a:lvl5pPr>
              <a:defRPr sz="196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4715" rtl="0" eaLnBrk="1" fontAlgn="auto" latinLnBrk="0" hangingPunct="1">
              <a:lnSpc>
                <a:spcPct val="100000"/>
              </a:lnSpc>
              <a:spcBef>
                <a:spcPct val="0"/>
              </a:spcBef>
              <a:spcAft>
                <a:spcPts val="0"/>
              </a:spcAft>
              <a:buClrTx/>
              <a:buSzTx/>
              <a:defRPr/>
            </a:pPr>
            <a:r>
              <a:rPr lang="en-US" smtClean="0"/>
              <a:t>Click to edit Master text styles</a:t>
            </a:r>
            <a:endParaRPr lang="en-US" smtClean="0"/>
          </a:p>
        </p:txBody>
      </p:sp>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155" indent="0">
              <a:buNone/>
              <a:defRPr/>
            </a:lvl3pPr>
            <a:lvl4pPr marL="447675" indent="0">
              <a:buNone/>
              <a:defRPr/>
            </a:lvl4pPr>
            <a:lvl5pPr marL="67183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smtClean="0"/>
              <a:t>Speaker Name</a:t>
            </a:r>
            <a:endParaRPr lang="en-US" dirty="0" smtClean="0"/>
          </a:p>
        </p:txBody>
      </p:sp>
      <p:pic>
        <p:nvPicPr>
          <p:cNvPr id="7" name="Picture 6"/>
          <p:cNvPicPr>
            <a:picLocks noChangeAspect="1"/>
          </p:cNvPicPr>
          <p:nvPr userDrawn="1"/>
        </p:nvPicPr>
        <p:blipFill>
          <a:blip r:embed="rId2" cstate="screen"/>
          <a:stretch>
            <a:fillRect/>
          </a:stretch>
        </p:blipFill>
        <p:spPr bwMode="invGray">
          <a:xfrm>
            <a:off x="448589" y="6118623"/>
            <a:ext cx="1255413" cy="2689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lvl="0">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srcRect/>
          <a:stretch>
            <a:fillRect/>
          </a:stretch>
        </p:blipFill>
        <p:spPr>
          <a:xfrm>
            <a:off x="1977153" y="3813716"/>
            <a:ext cx="8237697" cy="249787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endParaRPr lang="en-US" dirty="0" smtClean="0"/>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333333"/>
              </a:solidFill>
            </a:endParaRP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FFFFFF"/>
                    </a:gs>
                    <a:gs pos="100000">
                      <a:srgbClr val="FFFFFF"/>
                    </a:gs>
                  </a:gsLst>
                  <a:lin ang="5400000" scaled="0"/>
                </a:gradFill>
                <a:cs typeface="Segoe UI" panose="020B0502040204020203" pitchFamily="34" charset="0"/>
              </a:rPr>
              <a:t>© </a:t>
            </a:r>
            <a:r>
              <a:rPr lang="en-US" sz="685" dirty="0" smtClean="0">
                <a:gradFill>
                  <a:gsLst>
                    <a:gs pos="0">
                      <a:srgbClr val="FFFFFF"/>
                    </a:gs>
                    <a:gs pos="100000">
                      <a:srgbClr val="FFFFFF"/>
                    </a:gs>
                  </a:gsLst>
                  <a:lin ang="5400000" scaled="0"/>
                </a:gradFill>
                <a:cs typeface="Segoe UI" panose="020B0502040204020203" pitchFamily="34" charset="0"/>
              </a:rPr>
              <a:t>2015 </a:t>
            </a:r>
            <a:r>
              <a:rPr lang="en-US" sz="685" dirty="0">
                <a:gradFill>
                  <a:gsLst>
                    <a:gs pos="0">
                      <a:srgbClr val="FFFFFF"/>
                    </a:gs>
                    <a:gs pos="100000">
                      <a:srgbClr val="FFFFFF"/>
                    </a:gs>
                  </a:gsLst>
                  <a:lin ang="5400000" scaled="0"/>
                </a:gradFill>
                <a:cs typeface="Segoe UI" panose="020B0502040204020203" pitchFamily="34" charset="0"/>
              </a:rPr>
              <a:t>Microsoft Corporation. All rights reserved. </a:t>
            </a:r>
            <a:endParaRPr lang="en-US" sz="685" dirty="0">
              <a:gradFill>
                <a:gsLst>
                  <a:gs pos="0">
                    <a:srgbClr val="FFFFFF"/>
                  </a:gs>
                  <a:gs pos="100000">
                    <a:srgbClr val="FFFFFF"/>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30">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330">
              <a:defRPr sz="2400"/>
            </a:lvl3pPr>
            <a:lvl4pPr marL="1149350" indent="-227330">
              <a:defRPr sz="2400"/>
            </a:lvl4pPr>
            <a:lvl5pPr marL="1606550" indent="-227330">
              <a:defRPr sz="24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itle 5"/>
          <p:cNvSpPr txBox="1"/>
          <p:nvPr/>
        </p:nvSpPr>
        <p:spPr>
          <a:xfrm>
            <a:off x="269239" y="237067"/>
            <a:ext cx="11653523" cy="982133"/>
          </a:xfrm>
          <a:prstGeom prst="rect">
            <a:avLst/>
          </a:prstGeom>
        </p:spPr>
        <p:txBody>
          <a:bodyPr vert="horz" lIns="137160" tIns="109728" rIns="137160" bIns="109728" rtlCol="0" anchor="t" anchorCtr="0">
            <a:noAutofit/>
          </a:bodyPr>
          <a:lstStyle>
            <a:lvl1pPr algn="l" defTabSz="913765"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5">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5" name="Freeform 7"/>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6" name="Freeform 8"/>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7" name="Freeform 9"/>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8" name="Freeform 10"/>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9" name="Freeform 11"/>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1" name="Freeform 13"/>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4" name="Freeform 16"/>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5" name="Freeform 17"/>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gr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7" name="Freeform 7"/>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8" name="Freeform 8"/>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9" name="Freeform 9"/>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0" name="Freeform 10"/>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1" name="Freeform 11"/>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3" name="Freeform 13"/>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6" name="Freeform 16"/>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7" name="Freeform 17"/>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endParaRPr lang="en-US" sz="7200" dirty="0" smtClean="0">
              <a:solidFill>
                <a:schemeClr val="bg1"/>
              </a:solidFill>
            </a:endParaRP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Tree>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Tree>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lvl="0">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5"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5">
                <a:solidFill>
                  <a:srgbClr val="171717"/>
                </a:solidFill>
              </a:defRPr>
            </a:lvl1pPr>
          </a:lstStyle>
          <a:p>
            <a:pPr lvl="0"/>
            <a:r>
              <a:rPr lang="en-US" dirty="0" smtClean="0"/>
              <a:t>Speaker Name</a:t>
            </a:r>
            <a:endParaRPr lang="en-US" dirty="0" smtClean="0"/>
          </a:p>
        </p:txBody>
      </p:sp>
      <p:pic>
        <p:nvPicPr>
          <p:cNvPr id="8" name="Picture 7"/>
          <p:cNvPicPr>
            <a:picLocks noChangeAspect="1"/>
          </p:cNvPicPr>
          <p:nvPr userDrawn="1"/>
        </p:nvPicPr>
        <p:blipFill>
          <a:blip r:embed="rId2" cstate="screen"/>
          <a:stretch>
            <a:fillRect/>
          </a:stretch>
        </p:blipFill>
        <p:spPr bwMode="invGray">
          <a:xfrm>
            <a:off x="10354018" y="6146867"/>
            <a:ext cx="1355630" cy="28942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endParaRPr lang="en-US" dirty="0" smtClean="0"/>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showMasterSp="0">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30">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lvl="0">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lvl="0">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showMasterSp="0"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7" name="Freeform 7"/>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8" name="Freeform 8"/>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9" name="Freeform 9"/>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0" name="Freeform 10"/>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1" name="Freeform 11"/>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3" name="Freeform 13"/>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6" name="Freeform 16"/>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7" name="Freeform 17"/>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130" fontAlgn="auto">
              <a:lnSpc>
                <a:spcPct val="90000"/>
              </a:lnSpc>
              <a:spcBef>
                <a:spcPts val="600"/>
              </a:spcBef>
              <a:spcAft>
                <a:spcPts val="0"/>
              </a:spcAft>
            </a:pPr>
            <a:r>
              <a:rPr lang="en-US" sz="7195" dirty="0" smtClean="0">
                <a:solidFill>
                  <a:prstClr val="white"/>
                </a:solidFill>
                <a:latin typeface="Segoe UI Light" panose="020B0502040204020203"/>
                <a:ea typeface="+mn-ea"/>
                <a:cs typeface="+mn-cs"/>
              </a:rPr>
              <a:t>DEMO</a:t>
            </a:r>
            <a:endParaRPr lang="en-US" sz="7195" dirty="0" smtClean="0">
              <a:solidFill>
                <a:prstClr val="white"/>
              </a:solidFill>
              <a:latin typeface="Segoe UI Light" panose="020B0502040204020203"/>
              <a:ea typeface="+mn-ea"/>
              <a:cs typeface="+mn-cs"/>
            </a:endParaRP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5">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srcRect/>
          <a:stretch>
            <a:fillRect/>
          </a:stretch>
        </p:blipFill>
        <p:spPr>
          <a:xfrm>
            <a:off x="1977153" y="3813716"/>
            <a:ext cx="8237697" cy="249787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1" Type="http://schemas.openxmlformats.org/officeDocument/2006/relationships/theme" Target="../theme/theme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0" Type="http://schemas.openxmlformats.org/officeDocument/2006/relationships/theme" Target="../theme/theme2.xml"/><Relationship Id="rId4" Type="http://schemas.openxmlformats.org/officeDocument/2006/relationships/slideLayout" Target="../slideLayouts/slideLayout44.xml"/><Relationship Id="rId39" Type="http://schemas.openxmlformats.org/officeDocument/2006/relationships/slideLayout" Target="../slideLayouts/slideLayout79.xml"/><Relationship Id="rId38" Type="http://schemas.openxmlformats.org/officeDocument/2006/relationships/slideLayout" Target="../slideLayouts/slideLayout78.xml"/><Relationship Id="rId37" Type="http://schemas.openxmlformats.org/officeDocument/2006/relationships/slideLayout" Target="../slideLayouts/slideLayout77.xml"/><Relationship Id="rId36" Type="http://schemas.openxmlformats.org/officeDocument/2006/relationships/slideLayout" Target="../slideLayouts/slideLayout76.xml"/><Relationship Id="rId35" Type="http://schemas.openxmlformats.org/officeDocument/2006/relationships/slideLayout" Target="../slideLayouts/slideLayout75.xml"/><Relationship Id="rId34" Type="http://schemas.openxmlformats.org/officeDocument/2006/relationships/slideLayout" Target="../slideLayouts/slideLayout74.xml"/><Relationship Id="rId33" Type="http://schemas.openxmlformats.org/officeDocument/2006/relationships/slideLayout" Target="../slideLayouts/slideLayout73.xml"/><Relationship Id="rId32" Type="http://schemas.openxmlformats.org/officeDocument/2006/relationships/slideLayout" Target="../slideLayouts/slideLayout72.xml"/><Relationship Id="rId31" Type="http://schemas.openxmlformats.org/officeDocument/2006/relationships/slideLayout" Target="../slideLayouts/slideLayout71.xml"/><Relationship Id="rId30" Type="http://schemas.openxmlformats.org/officeDocument/2006/relationships/slideLayout" Target="../slideLayouts/slideLayout70.xml"/><Relationship Id="rId3" Type="http://schemas.openxmlformats.org/officeDocument/2006/relationships/slideLayout" Target="../slideLayouts/slideLayout43.xml"/><Relationship Id="rId29" Type="http://schemas.openxmlformats.org/officeDocument/2006/relationships/slideLayout" Target="../slideLayouts/slideLayout69.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0" Type="http://schemas.openxmlformats.org/officeDocument/2006/relationships/slideLayout" Target="../slideLayouts/slideLayout60.xml"/><Relationship Id="rId2" Type="http://schemas.openxmlformats.org/officeDocument/2006/relationships/slideLayout" Target="../slideLayouts/slideLayout42.xml"/><Relationship Id="rId19" Type="http://schemas.openxmlformats.org/officeDocument/2006/relationships/slideLayout" Target="../slideLayouts/slideLayout59.xml"/><Relationship Id="rId18" Type="http://schemas.openxmlformats.org/officeDocument/2006/relationships/slideLayout" Target="../slideLayouts/slideLayout58.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0" Type="http://schemas.openxmlformats.org/officeDocument/2006/relationships/theme" Target="../theme/theme3.xml"/><Relationship Id="rId3" Type="http://schemas.openxmlformats.org/officeDocument/2006/relationships/slideLayout" Target="../slideLayouts/slideLayout82.xml"/><Relationship Id="rId29" Type="http://schemas.openxmlformats.org/officeDocument/2006/relationships/image" Target="../media/image7.png"/><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0" Type="http://schemas.openxmlformats.org/officeDocument/2006/relationships/slideLayout" Target="../slideLayouts/slideLayout99.xml"/><Relationship Id="rId2" Type="http://schemas.openxmlformats.org/officeDocument/2006/relationships/slideLayout" Target="../slideLayouts/slideLayout81.xml"/><Relationship Id="rId19" Type="http://schemas.openxmlformats.org/officeDocument/2006/relationships/slideLayout" Target="../slideLayouts/slideLayout98.xml"/><Relationship Id="rId18" Type="http://schemas.openxmlformats.org/officeDocument/2006/relationships/slideLayout" Target="../slideLayouts/slideLayout97.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16.xml"/><Relationship Id="rId8" Type="http://schemas.openxmlformats.org/officeDocument/2006/relationships/slideLayout" Target="../slideLayouts/slideLayout115.xml"/><Relationship Id="rId7" Type="http://schemas.openxmlformats.org/officeDocument/2006/relationships/slideLayout" Target="../slideLayouts/slideLayout114.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 Id="rId3" Type="http://schemas.openxmlformats.org/officeDocument/2006/relationships/slideLayout" Target="../slideLayouts/slideLayout110.xml"/><Relationship Id="rId27" Type="http://schemas.openxmlformats.org/officeDocument/2006/relationships/theme" Target="../theme/theme4.xml"/><Relationship Id="rId26" Type="http://schemas.openxmlformats.org/officeDocument/2006/relationships/image" Target="../media/image7.png"/><Relationship Id="rId25" Type="http://schemas.openxmlformats.org/officeDocument/2006/relationships/slideLayout" Target="../slideLayouts/slideLayout132.xml"/><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0" Type="http://schemas.openxmlformats.org/officeDocument/2006/relationships/slideLayout" Target="../slideLayouts/slideLayout127.xml"/><Relationship Id="rId2" Type="http://schemas.openxmlformats.org/officeDocument/2006/relationships/slideLayout" Target="../slideLayouts/slideLayout109.xml"/><Relationship Id="rId19" Type="http://schemas.openxmlformats.org/officeDocument/2006/relationships/slideLayout" Target="../slideLayouts/slideLayout126.xml"/><Relationship Id="rId18" Type="http://schemas.openxmlformats.org/officeDocument/2006/relationships/slideLayout" Target="../slideLayouts/slideLayout125.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pic>
        <p:nvPicPr>
          <p:cNvPr id="7" name="Picture 6"/>
          <p:cNvPicPr>
            <a:picLocks noChangeAspect="1"/>
          </p:cNvPicPr>
          <p:nvPr userDrawn="1"/>
        </p:nvPicPr>
        <p:blipFill>
          <a:blip r:embed="rId29" cstate="screen"/>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pic>
        <p:nvPicPr>
          <p:cNvPr id="7" name="Picture 6"/>
          <p:cNvPicPr>
            <a:picLocks noChangeAspect="1"/>
          </p:cNvPicPr>
          <p:nvPr/>
        </p:nvPicPr>
        <p:blipFill>
          <a:blip r:embed="rId26" cstate="screen"/>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81.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81.xml"/><Relationship Id="rId4" Type="http://schemas.openxmlformats.org/officeDocument/2006/relationships/image" Target="../media/image37.jpeg"/><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1.xml"/><Relationship Id="rId4" Type="http://schemas.openxmlformats.org/officeDocument/2006/relationships/image" Target="../media/image39.png"/><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5" Type="http://schemas.openxmlformats.org/officeDocument/2006/relationships/notesSlide" Target="../notesSlides/notesSlide1.xml"/><Relationship Id="rId14" Type="http://schemas.openxmlformats.org/officeDocument/2006/relationships/slideLayout" Target="../slideLayouts/slideLayout100.xml"/><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jpe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6.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1.xml"/><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2.xml"/><Relationship Id="rId3" Type="http://schemas.openxmlformats.org/officeDocument/2006/relationships/image" Target="../media/image27.png"/><Relationship Id="rId2" Type="http://schemas.microsoft.com/office/2007/relationships/media" Target="../media/media1.mp4"/><Relationship Id="rId1" Type="http://schemas.openxmlformats.org/officeDocument/2006/relationships/video" Target="NULL"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1.xml"/><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Adapting UI to </a:t>
            </a:r>
            <a:r>
              <a:rPr lang="en-GB" smtClean="0"/>
              <a:t>different screens</a:t>
            </a:r>
            <a:br>
              <a:rPr lang="en-GB" smtClean="0"/>
            </a:br>
            <a:r>
              <a:rPr lang="en-GB" sz="3600">
                <a:gradFill>
                  <a:gsLst>
                    <a:gs pos="91000">
                      <a:srgbClr val="FFFFFF"/>
                    </a:gs>
                    <a:gs pos="0">
                      <a:srgbClr val="FFFFFF"/>
                    </a:gs>
                  </a:gsLst>
                  <a:lin ang="5400000" scaled="0"/>
                </a:gradFill>
              </a:rPr>
              <a:t>Developer’s Guide to Windows 10</a:t>
            </a:r>
            <a:endParaRPr lang="en-GB" dirty="0"/>
          </a:p>
        </p:txBody>
      </p:sp>
      <p:sp>
        <p:nvSpPr>
          <p:cNvPr id="3" name="Text Placeholder 2"/>
          <p:cNvSpPr>
            <a:spLocks noGrp="1"/>
          </p:cNvSpPr>
          <p:nvPr>
            <p:ph type="body" sz="quarter" idx="12"/>
          </p:nvPr>
        </p:nvSpPr>
        <p:spPr/>
        <p:txBody>
          <a:bodyPr/>
          <a:lstStyle/>
          <a:p>
            <a:r>
              <a:rPr lang="en-US" altLang="en-GB" dirty="0"/>
              <a:t>Zheng Guifeng</a:t>
            </a:r>
            <a:endParaRPr lang="en-US" altLang="en-GB"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1860880"/>
            <a:ext cx="11637012" cy="3136243"/>
          </a:xfrm>
        </p:spPr>
        <p:txBody>
          <a:bodyPr/>
          <a:lstStyle/>
          <a:p>
            <a:r>
              <a:rPr lang="en-GB" dirty="0" smtClean="0"/>
              <a:t>Ignore scale, resolution, &amp; dpi.</a:t>
            </a:r>
            <a:br>
              <a:rPr lang="en-GB" dirty="0" smtClean="0"/>
            </a:br>
            <a:r>
              <a:rPr lang="en-GB" dirty="0" smtClean="0"/>
              <a:t>Design in Effective Pixels</a:t>
            </a:r>
            <a:br>
              <a:rPr lang="en-GB" dirty="0" smtClean="0"/>
            </a:br>
            <a:br>
              <a:rPr lang="en-GB" dirty="0"/>
            </a:br>
            <a:r>
              <a:rPr lang="en-GB" dirty="0" smtClean="0"/>
              <a:t>XAML is already in Effective Pixels</a:t>
            </a:r>
            <a:endParaRPr lang="en-GB"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am I designing?</a:t>
            </a:r>
            <a:endParaRPr lang="en-US"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your design</a:t>
            </a:r>
            <a:endParaRPr lang="en-US" dirty="0"/>
          </a:p>
        </p:txBody>
      </p:sp>
      <p:grpSp>
        <p:nvGrpSpPr>
          <p:cNvPr id="4" name="Group 3"/>
          <p:cNvGrpSpPr/>
          <p:nvPr/>
        </p:nvGrpSpPr>
        <p:grpSpPr>
          <a:xfrm>
            <a:off x="1387504" y="1385106"/>
            <a:ext cx="9338143" cy="4580272"/>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Phone</a:t>
              </a:r>
              <a:endParaRPr lang="en-US" sz="1200" b="1"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 16.3”</a:t>
              </a:r>
              <a:endParaRPr lang="en-US" sz="1100" kern="0" dirty="0">
                <a:solidFill>
                  <a:srgbClr val="737373"/>
                </a:solidFill>
                <a:latin typeface="Segoe UI" panose="020B0502040204020203" pitchFamily="34" charset="0"/>
                <a:cs typeface="Segoe UI" panose="020B0502040204020203" pitchFamily="34" charset="0"/>
              </a:endParaRP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dirty="0">
                  <a:solidFill>
                    <a:srgbClr val="44546A"/>
                  </a:solidFill>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Tablets and 2 in 1</a:t>
              </a:r>
              <a:endParaRPr lang="en-US" sz="1200" b="1"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endParaRPr lang="en-US" sz="1100"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20”</a:t>
              </a:r>
              <a:endParaRPr lang="en-US" sz="1100" kern="0" dirty="0">
                <a:solidFill>
                  <a:srgbClr val="737373"/>
                </a:solidFill>
                <a:latin typeface="Segoe UI" panose="020B0502040204020203" pitchFamily="34" charset="0"/>
                <a:cs typeface="Segoe UI" panose="020B0502040204020203" pitchFamily="34" charset="0"/>
              </a:endParaRP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Laptops</a:t>
              </a:r>
              <a:endParaRPr lang="en-US" sz="1200" b="1"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endParaRPr lang="en-US" sz="1100"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24.5”</a:t>
              </a:r>
              <a:endParaRPr lang="en-US" sz="1100" kern="0" dirty="0">
                <a:solidFill>
                  <a:srgbClr val="737373"/>
                </a:solidFill>
                <a:latin typeface="Segoe UI" panose="020B0502040204020203" pitchFamily="34" charset="0"/>
                <a:cs typeface="Segoe UI" panose="020B0502040204020203" pitchFamily="34" charset="0"/>
              </a:endParaRP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Desktop Monitors</a:t>
              </a:r>
              <a:endParaRPr lang="en-US" sz="1200" b="1"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endParaRPr lang="en-US" sz="1100"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28”</a:t>
              </a:r>
              <a:endParaRPr lang="en-US" sz="1100" kern="0" dirty="0">
                <a:solidFill>
                  <a:srgbClr val="737373"/>
                </a:solidFill>
                <a:latin typeface="Segoe UI" panose="020B0502040204020203" pitchFamily="34" charset="0"/>
                <a:cs typeface="Segoe UI" panose="020B0502040204020203" pitchFamily="34" charset="0"/>
              </a:endParaRP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TV</a:t>
              </a:r>
              <a:endParaRPr lang="en-US" sz="1200" b="1"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endParaRPr lang="en-US" sz="1100"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84”</a:t>
              </a:r>
              <a:endParaRPr lang="en-US" sz="1100" kern="0" dirty="0">
                <a:solidFill>
                  <a:srgbClr val="737373"/>
                </a:solidFill>
                <a:latin typeface="Segoe UI" panose="020B0502040204020203" pitchFamily="34" charset="0"/>
                <a:cs typeface="Segoe UI" panose="020B0502040204020203" pitchFamily="34" charset="0"/>
              </a:endParaRPr>
            </a:p>
          </p:txBody>
        </p:sp>
      </p:grpSp>
      <p:grpSp>
        <p:nvGrpSpPr>
          <p:cNvPr id="72" name="Group 71"/>
          <p:cNvGrpSpPr/>
          <p:nvPr/>
        </p:nvGrpSpPr>
        <p:grpSpPr>
          <a:xfrm>
            <a:off x="2154850" y="1540266"/>
            <a:ext cx="6976738" cy="699197"/>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grpSp>
          <p:sp>
            <p:nvSpPr>
              <p:cNvPr id="53" name="TextBox 52"/>
              <p:cNvSpPr txBox="1"/>
              <p:nvPr/>
            </p:nvSpPr>
            <p:spPr>
              <a:xfrm>
                <a:off x="1605933" y="1458322"/>
                <a:ext cx="359938" cy="262241"/>
              </a:xfrm>
              <a:prstGeom prst="rect">
                <a:avLst/>
              </a:prstGeom>
              <a:noFill/>
            </p:spPr>
            <p:txBody>
              <a:bodyPr wrap="square" rtlCol="0">
                <a:spAutoFit/>
              </a:bodyPr>
              <a:lstStyle/>
              <a:p>
                <a:r>
                  <a:rPr lang="en-US" sz="1070" dirty="0"/>
                  <a:t>5”</a:t>
                </a:r>
                <a:endParaRPr lang="en-US" sz="1070" dirty="0"/>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grpSp>
          <p:sp>
            <p:nvSpPr>
              <p:cNvPr id="63" name="TextBox 62"/>
              <p:cNvSpPr txBox="1"/>
              <p:nvPr/>
            </p:nvSpPr>
            <p:spPr>
              <a:xfrm>
                <a:off x="4241546" y="1414949"/>
                <a:ext cx="359938" cy="262241"/>
              </a:xfrm>
              <a:prstGeom prst="rect">
                <a:avLst/>
              </a:prstGeom>
              <a:noFill/>
            </p:spPr>
            <p:txBody>
              <a:bodyPr wrap="square" rtlCol="0">
                <a:spAutoFit/>
              </a:bodyPr>
              <a:lstStyle/>
              <a:p>
                <a:r>
                  <a:rPr lang="en-US" sz="1070" dirty="0"/>
                  <a:t>8”</a:t>
                </a:r>
                <a:endParaRPr lang="en-US" sz="1070" dirty="0"/>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r>
                <a:rPr lang="en-US" sz="1070" dirty="0"/>
                <a:t>13”</a:t>
              </a:r>
              <a:endParaRPr lang="en-US" sz="1070" dirty="0"/>
            </a:p>
          </p:txBody>
        </p:sp>
      </p:grpSp>
      <p:grpSp>
        <p:nvGrpSpPr>
          <p:cNvPr id="80" name="Group 79"/>
          <p:cNvGrpSpPr/>
          <p:nvPr/>
        </p:nvGrpSpPr>
        <p:grpSpPr>
          <a:xfrm>
            <a:off x="1706279" y="2835953"/>
            <a:ext cx="8932550" cy="293149"/>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p:nvPr/>
        </p:nvSpPr>
        <p:spPr bwMode="white">
          <a:xfrm>
            <a:off x="6115412" y="4877544"/>
            <a:ext cx="986312" cy="498598"/>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r>
              <a:rPr lang="en-US" sz="1800" dirty="0" smtClean="0">
                <a:solidFill>
                  <a:schemeClr val="tx1"/>
                </a:solidFill>
                <a:latin typeface="Segoe UI" panose="020B0502040204020203" pitchFamily="34" charset="0"/>
                <a:cs typeface="Segoe UI" panose="020B0502040204020203" pitchFamily="34" charset="0"/>
              </a:rPr>
              <a:t>phablet &amp; tablet</a:t>
            </a:r>
            <a:endParaRPr lang="en-US" sz="1800" dirty="0">
              <a:solidFill>
                <a:schemeClr val="tx1"/>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1" cstate="print"/>
          <a:stretch>
            <a:fillRect/>
          </a:stretch>
        </p:blipFill>
        <p:spPr>
          <a:xfrm>
            <a:off x="5245306" y="2990206"/>
            <a:ext cx="1631489" cy="915848"/>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2" cstate="screen"/>
          <a:stretch>
            <a:fillRect/>
          </a:stretch>
        </p:blipFill>
        <p:spPr>
          <a:xfrm>
            <a:off x="6974706" y="2225440"/>
            <a:ext cx="1262412" cy="1684969"/>
          </a:xfrm>
          <a:prstGeom prst="rect">
            <a:avLst/>
          </a:prstGeom>
          <a:ln>
            <a:noFill/>
          </a:ln>
          <a:effectLst>
            <a:outerShdw blurRad="292100" dist="139700" dir="2700000" algn="tl" rotWithShape="0">
              <a:srgbClr val="333333">
                <a:alpha val="65000"/>
              </a:srgbClr>
            </a:outerShdw>
          </a:effectLst>
        </p:spPr>
      </p:pic>
      <p:sp>
        <p:nvSpPr>
          <p:cNvPr id="43" name="Title 5"/>
          <p:cNvSpPr txBox="1"/>
          <p:nvPr/>
        </p:nvSpPr>
        <p:spPr bwMode="white">
          <a:xfrm>
            <a:off x="9592954" y="4877544"/>
            <a:ext cx="892236" cy="2492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r>
              <a:rPr lang="en-US" sz="1800" dirty="0" smtClean="0">
                <a:solidFill>
                  <a:schemeClr val="tx1"/>
                </a:solidFill>
                <a:latin typeface="Segoe UI" panose="020B0502040204020203" pitchFamily="34" charset="0"/>
                <a:cs typeface="Segoe UI" panose="020B0502040204020203" pitchFamily="34" charset="0"/>
              </a:rPr>
              <a:t>desktop</a:t>
            </a:r>
            <a:endParaRPr lang="en-US" sz="1800" dirty="0">
              <a:solidFill>
                <a:schemeClr val="tx1"/>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3" cstate="print"/>
          <a:stretch>
            <a:fillRect/>
          </a:stretch>
        </p:blipFill>
        <p:spPr>
          <a:xfrm>
            <a:off x="8939572" y="2129581"/>
            <a:ext cx="3160773" cy="1776473"/>
          </a:xfrm>
          <a:prstGeom prst="rect">
            <a:avLst/>
          </a:prstGeom>
          <a:ln>
            <a:noFill/>
          </a:ln>
          <a:effectLst>
            <a:outerShdw blurRad="292100" dist="139700" dir="2700000" algn="tl" rotWithShape="0">
              <a:srgbClr val="333333">
                <a:alpha val="65000"/>
              </a:srgbClr>
            </a:outerShdw>
          </a:effectLst>
        </p:spPr>
      </p:pic>
      <p:sp>
        <p:nvSpPr>
          <p:cNvPr id="45" name="Title 5"/>
          <p:cNvSpPr txBox="1"/>
          <p:nvPr/>
        </p:nvSpPr>
        <p:spPr bwMode="white">
          <a:xfrm>
            <a:off x="959958" y="4877544"/>
            <a:ext cx="720559" cy="2492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r>
              <a:rPr lang="en-US" sz="1800" dirty="0" smtClean="0">
                <a:solidFill>
                  <a:schemeClr val="tx1"/>
                </a:solidFill>
                <a:latin typeface="Segoe UI" panose="020B0502040204020203" pitchFamily="34" charset="0"/>
                <a:cs typeface="Segoe UI" panose="020B0502040204020203" pitchFamily="34" charset="0"/>
              </a:rPr>
              <a:t>phone</a:t>
            </a:r>
            <a:endParaRPr lang="en-US" sz="1800" dirty="0">
              <a:solidFill>
                <a:schemeClr val="tx1"/>
              </a:solidFill>
              <a:latin typeface="Segoe UI" panose="020B0502040204020203" pitchFamily="34" charset="0"/>
              <a:cs typeface="Segoe UI" panose="020B0502040204020203" pitchFamily="34" charset="0"/>
            </a:endParaRPr>
          </a:p>
        </p:txBody>
      </p:sp>
      <p:grpSp>
        <p:nvGrpSpPr>
          <p:cNvPr id="50" name="Group 49"/>
          <p:cNvGrpSpPr/>
          <p:nvPr/>
        </p:nvGrpSpPr>
        <p:grpSpPr>
          <a:xfrm>
            <a:off x="428001" y="4207802"/>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p:nvPr/>
        </p:nvSpPr>
        <p:spPr bwMode="white">
          <a:xfrm>
            <a:off x="2830292" y="4440069"/>
            <a:ext cx="720559" cy="2215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548</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p:nvPr/>
        </p:nvSpPr>
        <p:spPr bwMode="white">
          <a:xfrm>
            <a:off x="5755133" y="4440069"/>
            <a:ext cx="720559" cy="2215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p:nvPr/>
        </p:nvSpPr>
        <p:spPr bwMode="white">
          <a:xfrm>
            <a:off x="9232674" y="4440069"/>
            <a:ext cx="720559" cy="2215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p:nvPr/>
        </p:nvSpPr>
        <p:spPr bwMode="white">
          <a:xfrm>
            <a:off x="646171" y="4440069"/>
            <a:ext cx="627573" cy="2215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320</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p:nvPr/>
        </p:nvSpPr>
        <p:spPr bwMode="white">
          <a:xfrm>
            <a:off x="421201" y="4479713"/>
            <a:ext cx="244771" cy="1661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r>
              <a:rPr lang="en-US" sz="12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787528"/>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787528"/>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787528"/>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4" cstate="screen"/>
          <a:stretch>
            <a:fillRect/>
          </a:stretch>
        </p:blipFill>
        <p:spPr>
          <a:xfrm>
            <a:off x="959958" y="3045990"/>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5" cstate="screen"/>
          <a:stretch>
            <a:fillRect/>
          </a:stretch>
        </p:blipFill>
        <p:spPr>
          <a:xfrm>
            <a:off x="3190570" y="2868722"/>
            <a:ext cx="581329" cy="103428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Calculator</a:t>
            </a:r>
            <a:endParaRPr lang="en-US" dirty="0"/>
          </a:p>
        </p:txBody>
      </p:sp>
      <p:sp>
        <p:nvSpPr>
          <p:cNvPr id="2" name="Text Placeholder 1"/>
          <p:cNvSpPr>
            <a:spLocks noGrp="1"/>
          </p:cNvSpPr>
          <p:nvPr>
            <p:ph type="body" sz="quarter" idx="12"/>
          </p:nvPr>
        </p:nvSpPr>
        <p:spPr/>
        <p:txBody>
          <a:bodyPr/>
          <a:lstStyle/>
          <a:p>
            <a:endParaRPr lang="en-GB"/>
          </a:p>
        </p:txBody>
      </p:sp>
      <p:sp>
        <p:nvSpPr>
          <p:cNvPr id="5" name="Text Placeholder 4"/>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 you design</a:t>
            </a:r>
            <a:endParaRPr lang="en-US" dirty="0"/>
          </a:p>
        </p:txBody>
      </p:sp>
      <p:sp>
        <p:nvSpPr>
          <p:cNvPr id="4" name="Text Placeholder 3"/>
          <p:cNvSpPr>
            <a:spLocks noGrp="1"/>
          </p:cNvSpPr>
          <p:nvPr>
            <p:ph type="body" sz="quarter" idx="10"/>
          </p:nvPr>
        </p:nvSpPr>
        <p:spPr>
          <a:xfrm>
            <a:off x="269239" y="1189177"/>
            <a:ext cx="11653523" cy="2718821"/>
          </a:xfrm>
        </p:spPr>
        <p:txBody>
          <a:bodyPr/>
          <a:lstStyle/>
          <a:p>
            <a:pPr marL="742950" indent="-742950">
              <a:buFont typeface="+mj-lt"/>
              <a:buAutoNum type="arabicPeriod"/>
            </a:pPr>
            <a:r>
              <a:rPr lang="en-US" dirty="0" smtClean="0"/>
              <a:t>Adapt to size change</a:t>
            </a:r>
            <a:endParaRPr lang="en-US" dirty="0" smtClean="0"/>
          </a:p>
          <a:p>
            <a:pPr marL="742950" indent="-742950">
              <a:buFont typeface="+mj-lt"/>
              <a:buAutoNum type="arabicPeriod"/>
            </a:pPr>
            <a:r>
              <a:rPr lang="en-US" dirty="0" smtClean="0"/>
              <a:t>Adapt to input change </a:t>
            </a:r>
            <a:endParaRPr lang="en-US" dirty="0" smtClean="0"/>
          </a:p>
          <a:p>
            <a:pPr marL="742950" indent="-742950">
              <a:buFont typeface="+mj-lt"/>
              <a:buAutoNum type="arabicPeriod"/>
            </a:pPr>
            <a:r>
              <a:rPr lang="en-US" dirty="0" smtClean="0"/>
              <a:t>Rely on the scaling algorithm</a:t>
            </a:r>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Techniques for Adaptive UI</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4301" y="1827605"/>
            <a:ext cx="5396599" cy="1182206"/>
            <a:chOff x="601613" y="2344928"/>
            <a:chExt cx="5504812" cy="1205912"/>
          </a:xfrm>
        </p:grpSpPr>
        <p:sp>
          <p:nvSpPr>
            <p:cNvPr id="4" name="Rectangle 3"/>
            <p:cNvSpPr/>
            <p:nvPr/>
          </p:nvSpPr>
          <p:spPr>
            <a:xfrm>
              <a:off x="601613"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Reposition</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5" name="Rectangle 4"/>
            <p:cNvSpPr/>
            <p:nvPr/>
          </p:nvSpPr>
          <p:spPr>
            <a:xfrm>
              <a:off x="601613"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1</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grpSp>
        <p:nvGrpSpPr>
          <p:cNvPr id="18" name="Group 17"/>
          <p:cNvGrpSpPr/>
          <p:nvPr/>
        </p:nvGrpSpPr>
        <p:grpSpPr>
          <a:xfrm>
            <a:off x="6219892" y="1827605"/>
            <a:ext cx="5396835" cy="1182206"/>
            <a:chOff x="6329808" y="2344928"/>
            <a:chExt cx="5505053" cy="1205912"/>
          </a:xfrm>
        </p:grpSpPr>
        <p:sp>
          <p:nvSpPr>
            <p:cNvPr id="7" name="Rectangle 6"/>
            <p:cNvSpPr/>
            <p:nvPr/>
          </p:nvSpPr>
          <p:spPr>
            <a:xfrm>
              <a:off x="6330049"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Reveal</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12" name="Rectangle 11"/>
            <p:cNvSpPr/>
            <p:nvPr/>
          </p:nvSpPr>
          <p:spPr>
            <a:xfrm>
              <a:off x="6329808"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4</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grpSp>
        <p:nvGrpSpPr>
          <p:cNvPr id="3" name="Group 2"/>
          <p:cNvGrpSpPr/>
          <p:nvPr/>
        </p:nvGrpSpPr>
        <p:grpSpPr>
          <a:xfrm>
            <a:off x="604301" y="3210784"/>
            <a:ext cx="5396599" cy="1182205"/>
            <a:chOff x="601613" y="3755843"/>
            <a:chExt cx="5504812" cy="1205911"/>
          </a:xfrm>
        </p:grpSpPr>
        <p:sp>
          <p:nvSpPr>
            <p:cNvPr id="8" name="Rectangle 7"/>
            <p:cNvSpPr/>
            <p:nvPr/>
          </p:nvSpPr>
          <p:spPr>
            <a:xfrm>
              <a:off x="601613"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Resize</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13" name="Rectangle 12"/>
            <p:cNvSpPr/>
            <p:nvPr/>
          </p:nvSpPr>
          <p:spPr>
            <a:xfrm>
              <a:off x="601613"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2</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grpSp>
        <p:nvGrpSpPr>
          <p:cNvPr id="19" name="Group 18"/>
          <p:cNvGrpSpPr/>
          <p:nvPr/>
        </p:nvGrpSpPr>
        <p:grpSpPr>
          <a:xfrm>
            <a:off x="6219892" y="3210784"/>
            <a:ext cx="5396835" cy="1182205"/>
            <a:chOff x="6329808" y="3755843"/>
            <a:chExt cx="5505053" cy="1205911"/>
          </a:xfrm>
        </p:grpSpPr>
        <p:sp>
          <p:nvSpPr>
            <p:cNvPr id="9" name="Rectangle 8"/>
            <p:cNvSpPr/>
            <p:nvPr/>
          </p:nvSpPr>
          <p:spPr>
            <a:xfrm>
              <a:off x="6330049"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Replace</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14" name="Rectangle 13"/>
            <p:cNvSpPr/>
            <p:nvPr/>
          </p:nvSpPr>
          <p:spPr>
            <a:xfrm>
              <a:off x="6329808"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5</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grpSp>
        <p:nvGrpSpPr>
          <p:cNvPr id="6" name="Group 5"/>
          <p:cNvGrpSpPr/>
          <p:nvPr/>
        </p:nvGrpSpPr>
        <p:grpSpPr>
          <a:xfrm>
            <a:off x="604301" y="4593560"/>
            <a:ext cx="5396599" cy="1182004"/>
            <a:chOff x="601613" y="5166347"/>
            <a:chExt cx="5504812" cy="1205706"/>
          </a:xfrm>
        </p:grpSpPr>
        <p:sp>
          <p:nvSpPr>
            <p:cNvPr id="10" name="Rectangle 9"/>
            <p:cNvSpPr/>
            <p:nvPr/>
          </p:nvSpPr>
          <p:spPr>
            <a:xfrm>
              <a:off x="601613"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Reflow</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15" name="Rectangle 14"/>
            <p:cNvSpPr/>
            <p:nvPr/>
          </p:nvSpPr>
          <p:spPr>
            <a:xfrm>
              <a:off x="601613"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3</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grpSp>
        <p:nvGrpSpPr>
          <p:cNvPr id="20" name="Group 19"/>
          <p:cNvGrpSpPr/>
          <p:nvPr/>
        </p:nvGrpSpPr>
        <p:grpSpPr>
          <a:xfrm>
            <a:off x="6219892" y="4593560"/>
            <a:ext cx="5396835" cy="1182004"/>
            <a:chOff x="6329808" y="5166347"/>
            <a:chExt cx="5505053" cy="1205706"/>
          </a:xfrm>
        </p:grpSpPr>
        <p:sp>
          <p:nvSpPr>
            <p:cNvPr id="11" name="Rectangle 10"/>
            <p:cNvSpPr/>
            <p:nvPr/>
          </p:nvSpPr>
          <p:spPr>
            <a:xfrm>
              <a:off x="6330049"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Re-architect</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16" name="Rectangle 15"/>
            <p:cNvSpPr/>
            <p:nvPr/>
          </p:nvSpPr>
          <p:spPr>
            <a:xfrm>
              <a:off x="6329808"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6</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sp>
        <p:nvSpPr>
          <p:cNvPr id="17" name="Title 2"/>
          <p:cNvSpPr>
            <a:spLocks noGrp="1"/>
          </p:cNvSpPr>
          <p:nvPr>
            <p:ph type="title"/>
          </p:nvPr>
        </p:nvSpPr>
        <p:spPr/>
        <p:txBody>
          <a:bodyPr>
            <a:normAutofit fontScale="90000"/>
          </a:bodyPr>
          <a:lstStyle/>
          <a:p>
            <a:pPr algn="ctr"/>
            <a:r>
              <a:rPr lang="en-GB" dirty="0" smtClean="0">
                <a:latin typeface="Segoe UI Light" panose="020B0502040204020203" pitchFamily="34" charset="0"/>
                <a:cs typeface="Segoe UI Light" panose="020B0502040204020203" pitchFamily="34" charset="0"/>
              </a:rPr>
              <a:t>Use standard responsive/adaptive design techniques</a:t>
            </a:r>
            <a:endParaRPr lang="en-GB" dirty="0">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3" name="Text Placeholder 2"/>
          <p:cNvSpPr>
            <a:spLocks noGrp="1"/>
          </p:cNvSpPr>
          <p:nvPr>
            <p:ph type="body" sz="quarter" idx="10"/>
          </p:nvPr>
        </p:nvSpPr>
        <p:spPr>
          <a:xfrm>
            <a:off x="271557" y="1189176"/>
            <a:ext cx="11653523" cy="1623521"/>
          </a:xfrm>
        </p:spPr>
        <p:txBody>
          <a:bodyPr/>
          <a:lstStyle/>
          <a:p>
            <a:r>
              <a:rPr lang="en-US" sz="3200" dirty="0"/>
              <a:t>Build </a:t>
            </a:r>
            <a:r>
              <a:rPr lang="en-US" sz="3200" dirty="0" smtClean="0"/>
              <a:t>a page that adapts to different screen sizes and orientations</a:t>
            </a:r>
            <a:endParaRPr lang="en-US" sz="3200" dirty="0"/>
          </a:p>
          <a:p>
            <a:pPr lvl="1"/>
            <a:r>
              <a:rPr lang="en-US" dirty="0" smtClean="0"/>
              <a:t>Use Visual States and Adaptive Triggers to change layout</a:t>
            </a:r>
            <a:endParaRPr lang="en-US" dirty="0" smtClean="0"/>
          </a:p>
          <a:p>
            <a:pPr lvl="1"/>
            <a:r>
              <a:rPr lang="en-US" dirty="0" smtClean="0"/>
              <a:t>Use </a:t>
            </a:r>
            <a:r>
              <a:rPr lang="en-US" dirty="0" err="1" smtClean="0"/>
              <a:t>RelativePanel</a:t>
            </a:r>
            <a:r>
              <a:rPr lang="en-US" dirty="0" smtClean="0"/>
              <a:t> to position blocks of content relative to peers, re-positioning in different visual states</a:t>
            </a:r>
            <a:endParaRPr lang="en-US" dirty="0" smtClean="0"/>
          </a:p>
          <a:p>
            <a:pPr lvl="1"/>
            <a:endParaRPr lang="en-US" dirty="0"/>
          </a:p>
        </p:txBody>
      </p:sp>
      <p:sp>
        <p:nvSpPr>
          <p:cNvPr id="8" name="TextBox 7"/>
          <p:cNvSpPr txBox="1"/>
          <p:nvPr/>
        </p:nvSpPr>
        <p:spPr>
          <a:xfrm>
            <a:off x="1560506" y="2836355"/>
            <a:ext cx="1797536" cy="227614"/>
          </a:xfrm>
          <a:prstGeom prst="rect">
            <a:avLst/>
          </a:prstGeom>
          <a:noFill/>
        </p:spPr>
        <p:txBody>
          <a:bodyPr wrap="square" lIns="68571" tIns="34284" rIns="68571" bIns="34284" rtlCol="0">
            <a:spAutoFit/>
          </a:bodyPr>
          <a:lstStyle/>
          <a:p>
            <a:pPr algn="ctr"/>
            <a:r>
              <a:rPr lang="en-US" sz="1030" dirty="0">
                <a:solidFill>
                  <a:prstClr val="black"/>
                </a:solidFill>
              </a:rPr>
              <a:t>Phone (portrait)</a:t>
            </a:r>
            <a:endParaRPr lang="en-US" sz="1030" dirty="0">
              <a:solidFill>
                <a:prstClr val="black"/>
              </a:solidFill>
            </a:endParaRPr>
          </a:p>
        </p:txBody>
      </p:sp>
      <p:sp>
        <p:nvSpPr>
          <p:cNvPr id="9" name="TextBox 8"/>
          <p:cNvSpPr txBox="1"/>
          <p:nvPr/>
        </p:nvSpPr>
        <p:spPr>
          <a:xfrm>
            <a:off x="4833189" y="2667985"/>
            <a:ext cx="4939960" cy="227614"/>
          </a:xfrm>
          <a:prstGeom prst="rect">
            <a:avLst/>
          </a:prstGeom>
          <a:noFill/>
        </p:spPr>
        <p:txBody>
          <a:bodyPr wrap="square" lIns="68571" tIns="34284" rIns="68571" bIns="34284" rtlCol="0">
            <a:spAutoFit/>
          </a:bodyPr>
          <a:lstStyle/>
          <a:p>
            <a:pPr algn="ctr"/>
            <a:r>
              <a:rPr lang="en-US" sz="1030" dirty="0">
                <a:solidFill>
                  <a:prstClr val="black"/>
                </a:solidFill>
              </a:rPr>
              <a:t>Tablet (landscape) / Desktop</a:t>
            </a:r>
            <a:endParaRPr lang="en-US" sz="1030" dirty="0">
              <a:solidFill>
                <a:prstClr val="black"/>
              </a:solidFill>
            </a:endParaRPr>
          </a:p>
        </p:txBody>
      </p:sp>
      <p:grpSp>
        <p:nvGrpSpPr>
          <p:cNvPr id="10" name="Group 9"/>
          <p:cNvGrpSpPr/>
          <p:nvPr/>
        </p:nvGrpSpPr>
        <p:grpSpPr>
          <a:xfrm>
            <a:off x="3940524" y="2999087"/>
            <a:ext cx="6637835" cy="3588621"/>
            <a:chOff x="3473611" y="1895875"/>
            <a:chExt cx="8850447" cy="4784828"/>
          </a:xfrm>
        </p:grpSpPr>
        <p:pic>
          <p:nvPicPr>
            <p:cNvPr id="11" name="Picture 10"/>
            <p:cNvPicPr>
              <a:picLocks noChangeAspect="1"/>
            </p:cNvPicPr>
            <p:nvPr/>
          </p:nvPicPr>
          <p:blipFill>
            <a:blip r:embed="rId1" cstate="screen"/>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12" name="Picture 11"/>
            <p:cNvPicPr>
              <a:picLocks noChangeAspect="1"/>
            </p:cNvPicPr>
            <p:nvPr/>
          </p:nvPicPr>
          <p:blipFill rotWithShape="1">
            <a:blip r:embed="rId2" cstate="screen"/>
            <a:srcRect/>
            <a:stretch>
              <a:fillRect/>
            </a:stretch>
          </p:blipFill>
          <p:spPr>
            <a:xfrm>
              <a:off x="4539699" y="2219494"/>
              <a:ext cx="6714975" cy="3868204"/>
            </a:xfrm>
            <a:prstGeom prst="rect">
              <a:avLst/>
            </a:prstGeom>
          </p:spPr>
        </p:pic>
      </p:grpSp>
      <p:pic>
        <p:nvPicPr>
          <p:cNvPr id="13" name="Picture 12"/>
          <p:cNvPicPr>
            <a:picLocks noChangeAspect="1"/>
          </p:cNvPicPr>
          <p:nvPr/>
        </p:nvPicPr>
        <p:blipFill>
          <a:blip r:embed="rId3" cstate="screen"/>
          <a:stretch>
            <a:fillRect/>
          </a:stretch>
        </p:blipFill>
        <p:spPr>
          <a:xfrm>
            <a:off x="1650200" y="3191706"/>
            <a:ext cx="1649740" cy="300706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4" cstate="screen"/>
          <a:srcRect/>
          <a:stretch>
            <a:fillRect/>
          </a:stretch>
        </p:blipFill>
        <p:spPr>
          <a:xfrm>
            <a:off x="1748710" y="3428910"/>
            <a:ext cx="1449121" cy="2663785"/>
          </a:xfrm>
          <a:prstGeom prst="rect">
            <a:avLst/>
          </a:prstGeom>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3" name="Text Placeholder 2"/>
          <p:cNvSpPr>
            <a:spLocks noGrp="1"/>
          </p:cNvSpPr>
          <p:nvPr>
            <p:ph type="body" sz="quarter" idx="10"/>
          </p:nvPr>
        </p:nvSpPr>
        <p:spPr>
          <a:xfrm>
            <a:off x="269239" y="1189177"/>
            <a:ext cx="11653523" cy="1391471"/>
          </a:xfrm>
        </p:spPr>
        <p:txBody>
          <a:bodyPr/>
          <a:lstStyle/>
          <a:p>
            <a:r>
              <a:rPr lang="en-US" dirty="0" smtClean="0"/>
              <a:t>Build unique experiences on different devices</a:t>
            </a:r>
            <a:endParaRPr lang="en-US" dirty="0" smtClean="0"/>
          </a:p>
          <a:p>
            <a:pPr lvl="1"/>
            <a:endParaRPr lang="en-US" dirty="0" smtClean="0"/>
          </a:p>
          <a:p>
            <a:pPr lvl="1"/>
            <a:endParaRPr lang="en-US" dirty="0"/>
          </a:p>
        </p:txBody>
      </p:sp>
      <p:sp>
        <p:nvSpPr>
          <p:cNvPr id="6" name="TextBox 5"/>
          <p:cNvSpPr txBox="1"/>
          <p:nvPr/>
        </p:nvSpPr>
        <p:spPr>
          <a:xfrm>
            <a:off x="1349009" y="2311965"/>
            <a:ext cx="1797536" cy="227614"/>
          </a:xfrm>
          <a:prstGeom prst="rect">
            <a:avLst/>
          </a:prstGeom>
          <a:noFill/>
        </p:spPr>
        <p:txBody>
          <a:bodyPr wrap="square" lIns="68571" tIns="34284" rIns="68571" bIns="34284" rtlCol="0">
            <a:spAutoFit/>
          </a:bodyPr>
          <a:lstStyle/>
          <a:p>
            <a:pPr algn="ctr"/>
            <a:r>
              <a:rPr lang="en-US" sz="1030" dirty="0">
                <a:solidFill>
                  <a:prstClr val="black"/>
                </a:solidFill>
              </a:rPr>
              <a:t>Phone (portrait)</a:t>
            </a:r>
            <a:endParaRPr lang="en-US" sz="1030" dirty="0">
              <a:solidFill>
                <a:prstClr val="black"/>
              </a:solidFill>
            </a:endParaRPr>
          </a:p>
        </p:txBody>
      </p:sp>
      <p:sp>
        <p:nvSpPr>
          <p:cNvPr id="7" name="TextBox 6"/>
          <p:cNvSpPr txBox="1"/>
          <p:nvPr/>
        </p:nvSpPr>
        <p:spPr>
          <a:xfrm>
            <a:off x="4659017" y="2094670"/>
            <a:ext cx="4939960" cy="227614"/>
          </a:xfrm>
          <a:prstGeom prst="rect">
            <a:avLst/>
          </a:prstGeom>
          <a:noFill/>
        </p:spPr>
        <p:txBody>
          <a:bodyPr wrap="square" lIns="68571" tIns="34284" rIns="68571" bIns="34284" rtlCol="0">
            <a:spAutoFit/>
          </a:bodyPr>
          <a:lstStyle/>
          <a:p>
            <a:pPr algn="ctr"/>
            <a:r>
              <a:rPr lang="en-US" sz="1030" dirty="0">
                <a:solidFill>
                  <a:prstClr val="black"/>
                </a:solidFill>
              </a:rPr>
              <a:t>Tablet (landscape) / Desktop</a:t>
            </a:r>
            <a:endParaRPr lang="en-US" sz="1030" dirty="0">
              <a:solidFill>
                <a:prstClr val="black"/>
              </a:solidFill>
            </a:endParaRPr>
          </a:p>
        </p:txBody>
      </p:sp>
      <p:pic>
        <p:nvPicPr>
          <p:cNvPr id="8" name="Picture 7"/>
          <p:cNvPicPr>
            <a:picLocks noChangeAspect="1"/>
          </p:cNvPicPr>
          <p:nvPr/>
        </p:nvPicPr>
        <p:blipFill>
          <a:blip r:embed="rId1" cstate="screen"/>
          <a:stretch>
            <a:fillRect/>
          </a:stretch>
        </p:blipFill>
        <p:spPr>
          <a:xfrm>
            <a:off x="3766352" y="2425772"/>
            <a:ext cx="6637835" cy="3588621"/>
          </a:xfrm>
          <a:prstGeom prst="rect">
            <a:avLst/>
          </a:prstGeom>
          <a:effectLst>
            <a:outerShdw blurRad="206375" dir="14220000" sy="23000" kx="1200000" algn="br" rotWithShape="0">
              <a:prstClr val="black">
                <a:alpha val="8000"/>
              </a:prstClr>
            </a:outerShdw>
          </a:effectLst>
        </p:spPr>
      </p:pic>
      <p:pic>
        <p:nvPicPr>
          <p:cNvPr id="9" name="Picture 8"/>
          <p:cNvPicPr>
            <a:picLocks noChangeAspect="1"/>
          </p:cNvPicPr>
          <p:nvPr/>
        </p:nvPicPr>
        <p:blipFill>
          <a:blip r:embed="rId2" cstate="screen"/>
          <a:stretch>
            <a:fillRect/>
          </a:stretch>
        </p:blipFill>
        <p:spPr>
          <a:xfrm>
            <a:off x="4575982" y="2686023"/>
            <a:ext cx="5014385" cy="2819050"/>
          </a:xfrm>
          <a:prstGeom prst="rect">
            <a:avLst/>
          </a:prstGeom>
        </p:spPr>
      </p:pic>
      <p:pic>
        <p:nvPicPr>
          <p:cNvPr id="10" name="Picture 9"/>
          <p:cNvPicPr>
            <a:picLocks noChangeAspect="1"/>
          </p:cNvPicPr>
          <p:nvPr/>
        </p:nvPicPr>
        <p:blipFill>
          <a:blip r:embed="rId3" cstate="screen"/>
          <a:stretch>
            <a:fillRect/>
          </a:stretch>
        </p:blipFill>
        <p:spPr>
          <a:xfrm>
            <a:off x="1438703" y="2667316"/>
            <a:ext cx="1649740" cy="300706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cstate="screen"/>
          <a:stretch>
            <a:fillRect/>
          </a:stretch>
        </p:blipFill>
        <p:spPr>
          <a:xfrm>
            <a:off x="1536481" y="2914144"/>
            <a:ext cx="1452182" cy="2581010"/>
          </a:xfrm>
          <a:prstGeom prst="rect">
            <a:avLst/>
          </a:prstGeo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Agenda</a:t>
            </a:r>
            <a:endParaRPr lang="en-GB" dirty="0"/>
          </a:p>
        </p:txBody>
      </p:sp>
      <p:sp>
        <p:nvSpPr>
          <p:cNvPr id="2" name="Text Placeholder 1"/>
          <p:cNvSpPr>
            <a:spLocks noGrp="1"/>
          </p:cNvSpPr>
          <p:nvPr>
            <p:ph type="body" sz="quarter" idx="10"/>
          </p:nvPr>
        </p:nvSpPr>
        <p:spPr>
          <a:xfrm>
            <a:off x="269239" y="1189177"/>
            <a:ext cx="11653523" cy="4046301"/>
          </a:xfrm>
        </p:spPr>
        <p:txBody>
          <a:bodyPr/>
          <a:lstStyle/>
          <a:p>
            <a:r>
              <a:rPr lang="en-US" dirty="0"/>
              <a:t>The Microsoft design language</a:t>
            </a:r>
            <a:endParaRPr lang="en-US" dirty="0"/>
          </a:p>
          <a:p>
            <a:r>
              <a:rPr lang="en-US" dirty="0"/>
              <a:t>How Windows makes design easier</a:t>
            </a:r>
            <a:endParaRPr lang="en-US" dirty="0"/>
          </a:p>
          <a:p>
            <a:r>
              <a:rPr lang="en-US" dirty="0"/>
              <a:t>What am I designing?</a:t>
            </a:r>
            <a:endParaRPr lang="en-US" dirty="0"/>
          </a:p>
          <a:p>
            <a:r>
              <a:rPr lang="en-US" dirty="0" smtClean="0"/>
              <a:t>Adaptive UI Techniques </a:t>
            </a:r>
            <a:endParaRPr lang="en-US" dirty="0" smtClean="0"/>
          </a:p>
          <a:p>
            <a:r>
              <a:rPr lang="en-US" dirty="0" smtClean="0"/>
              <a:t>Adaptive UI Tooling</a:t>
            </a:r>
            <a:endParaRPr lang="en-US" dirty="0" smtClean="0"/>
          </a:p>
          <a:p>
            <a:pPr lvl="1"/>
            <a:r>
              <a:rPr lang="en-US" dirty="0" smtClean="0"/>
              <a:t>Visual States Triggers</a:t>
            </a:r>
            <a:endParaRPr lang="en-US" dirty="0" smtClean="0"/>
          </a:p>
          <a:p>
            <a:pPr lvl="1"/>
            <a:r>
              <a:rPr lang="en-US" dirty="0" smtClean="0"/>
              <a:t>Relative Panel</a:t>
            </a:r>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build an Adaptive UI</a:t>
            </a:r>
            <a:endParaRPr lang="en-US" dirty="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States</a:t>
            </a:r>
            <a:endParaRPr lang="en-US" dirty="0"/>
          </a:p>
        </p:txBody>
      </p:sp>
      <p:sp>
        <p:nvSpPr>
          <p:cNvPr id="4" name="Text Placeholder 3"/>
          <p:cNvSpPr>
            <a:spLocks noGrp="1"/>
          </p:cNvSpPr>
          <p:nvPr>
            <p:ph type="body" sz="quarter" idx="10"/>
          </p:nvPr>
        </p:nvSpPr>
        <p:spPr/>
        <p:txBody>
          <a:bodyPr/>
          <a:lstStyle/>
          <a:p>
            <a:r>
              <a:rPr lang="en-US" dirty="0" smtClean="0"/>
              <a:t>Define XAML views</a:t>
            </a:r>
            <a:endParaRPr lang="en-US" dirty="0" smtClean="0"/>
          </a:p>
          <a:p>
            <a:pPr lvl="1"/>
            <a:r>
              <a:rPr lang="en-US" dirty="0" smtClean="0"/>
              <a:t>Unique layout for distinct states</a:t>
            </a:r>
            <a:endParaRPr lang="en-US" dirty="0" smtClean="0"/>
          </a:p>
          <a:p>
            <a:r>
              <a:rPr lang="en-US" dirty="0" smtClean="0"/>
              <a:t>Simplify animation</a:t>
            </a:r>
            <a:endParaRPr lang="en-US" dirty="0" smtClean="0"/>
          </a:p>
          <a:p>
            <a:pPr lvl="1"/>
            <a:r>
              <a:rPr lang="en-US" dirty="0" smtClean="0"/>
              <a:t>Automatically implement state transitions</a:t>
            </a:r>
            <a:endParaRPr lang="en-US" dirty="0" smtClean="0"/>
          </a:p>
          <a:p>
            <a:r>
              <a:rPr lang="en-US" dirty="0" smtClean="0"/>
              <a:t>Build in Blend</a:t>
            </a:r>
            <a:endParaRPr lang="en-US" dirty="0" smtClean="0"/>
          </a:p>
          <a:p>
            <a:pPr lvl="1"/>
            <a:r>
              <a:rPr lang="en-US" dirty="0" smtClean="0"/>
              <a:t>Design and preview states and transitions</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29825"/>
            <a:ext cx="11637012" cy="2398349"/>
          </a:xfrm>
        </p:spPr>
        <p:txBody>
          <a:bodyPr/>
          <a:lstStyle/>
          <a:p>
            <a:r>
              <a:rPr lang="en-US" dirty="0" smtClean="0"/>
              <a:t>Visual states allow you to define different selectable layouts that can be applied to your UI</a:t>
            </a:r>
            <a:endParaRPr lang="en-US" sz="6000" dirty="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set the visual state in code</a:t>
            </a:r>
            <a:endParaRPr lang="en-US" dirty="0"/>
          </a:p>
        </p:txBody>
      </p:sp>
      <p:sp>
        <p:nvSpPr>
          <p:cNvPr id="4" name="Text Placeholder 3"/>
          <p:cNvSpPr>
            <a:spLocks noGrp="1"/>
          </p:cNvSpPr>
          <p:nvPr>
            <p:ph type="body" sz="quarter" idx="10"/>
          </p:nvPr>
        </p:nvSpPr>
        <p:spPr/>
        <p:txBody>
          <a:bodyPr/>
          <a:lstStyle/>
          <a:p>
            <a:r>
              <a:rPr lang="en-US" dirty="0" err="1" smtClean="0"/>
              <a:t>VisualStateManager.Goto</a:t>
            </a:r>
            <a:r>
              <a:rPr lang="en-US" dirty="0" smtClean="0"/>
              <a:t>(element, state, transition)</a:t>
            </a:r>
            <a:endParaRPr lang="en-US" dirty="0"/>
          </a:p>
        </p:txBody>
      </p:sp>
      <p:sp>
        <p:nvSpPr>
          <p:cNvPr id="5" name="Rectangle 4"/>
          <p:cNvSpPr/>
          <p:nvPr/>
        </p:nvSpPr>
        <p:spPr>
          <a:xfrm>
            <a:off x="257174" y="2049967"/>
            <a:ext cx="11934826" cy="4707890"/>
          </a:xfrm>
          <a:prstGeom prst="rect">
            <a:avLst/>
          </a:prstGeom>
        </p:spPr>
        <p:txBody>
          <a:bodyPr wrap="square">
            <a:spAutoFit/>
          </a:bodyPr>
          <a:lstStyle/>
          <a:p>
            <a:r>
              <a:rPr lang="en-US" sz="2000" dirty="0">
                <a:solidFill>
                  <a:srgbClr val="0000FF"/>
                </a:solidFill>
                <a:highlight>
                  <a:srgbClr val="FFFFFF"/>
                </a:highlight>
                <a:latin typeface="Consolas" panose="020B0609020204030204" pitchFamily="49" charset="0"/>
              </a:rPr>
              <a:t>public</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MainPage</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.InitializeComponent</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.SizeChanged</a:t>
            </a:r>
            <a:r>
              <a:rPr lang="en-US" sz="2000" dirty="0">
                <a:solidFill>
                  <a:srgbClr val="000000"/>
                </a:solidFill>
                <a:highlight>
                  <a:srgbClr val="FFFFFF"/>
                </a:highlight>
                <a:latin typeface="Consolas" panose="020B0609020204030204" pitchFamily="49" charset="0"/>
              </a:rPr>
              <a:t> += (s, e) =&gt;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var</a:t>
            </a:r>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"VisualState000min"</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1000)</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"VisualState1000min"</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800)</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"VisualState800min"</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500)</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"VisualState500min"</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err="1">
                <a:solidFill>
                  <a:srgbClr val="2B91AF"/>
                </a:solidFill>
                <a:highlight>
                  <a:srgbClr val="FFFFFF"/>
                </a:highlight>
                <a:latin typeface="Consolas" panose="020B0609020204030204" pitchFamily="49" charset="0"/>
              </a:rPr>
              <a:t>VisualStateManager</a:t>
            </a:r>
            <a:r>
              <a:rPr lang="en-US" sz="2000" dirty="0" err="1">
                <a:solidFill>
                  <a:srgbClr val="000000"/>
                </a:solidFill>
                <a:highlight>
                  <a:srgbClr val="FFFFFF"/>
                </a:highlight>
                <a:latin typeface="Consolas" panose="020B0609020204030204" pitchFamily="49" charset="0"/>
              </a:rPr>
              <a:t>.GoToState</a:t>
            </a:r>
            <a:r>
              <a:rPr lang="en-US" sz="2000" dirty="0">
                <a:solidFill>
                  <a:srgbClr val="000000"/>
                </a:solidFill>
                <a:highlight>
                  <a:srgbClr val="FFFFFF"/>
                </a:highlight>
                <a:latin typeface="Consolas" panose="020B0609020204030204" pitchFamily="49" charset="0"/>
              </a:rPr>
              <a:t>(</a:t>
            </a:r>
            <a:r>
              <a:rPr lang="en-US" sz="2000" dirty="0">
                <a:solidFill>
                  <a:srgbClr val="0000FF"/>
                </a:solidFill>
                <a:highlight>
                  <a:srgbClr val="FFFFFF"/>
                </a:highlight>
                <a:latin typeface="Consolas" panose="020B0609020204030204" pitchFamily="49" charset="0"/>
              </a:rPr>
              <a:t>this</a:t>
            </a:r>
            <a:r>
              <a:rPr lang="en-US" sz="2000" dirty="0">
                <a:solidFill>
                  <a:srgbClr val="000000"/>
                </a:solidFill>
                <a:highlight>
                  <a:srgbClr val="FFFFFF"/>
                </a:highlight>
                <a:latin typeface="Consolas" panose="020B0609020204030204" pitchFamily="49" charset="0"/>
              </a:rPr>
              <a:t>, state, </a:t>
            </a:r>
            <a:r>
              <a:rPr lang="en-US" sz="2000" dirty="0">
                <a:solidFill>
                  <a:srgbClr val="0000FF"/>
                </a:solidFill>
                <a:highlight>
                  <a:srgbClr val="FFFFFF"/>
                </a:highlight>
                <a:latin typeface="Consolas" panose="020B0609020204030204" pitchFamily="49" charset="0"/>
              </a:rPr>
              <a:t>true</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a:t>
            </a:r>
            <a:endParaRPr lang="en-US" sz="2000" dirty="0"/>
          </a:p>
        </p:txBody>
      </p:sp>
      <p:sp>
        <p:nvSpPr>
          <p:cNvPr id="6" name="Rectangle 5"/>
          <p:cNvSpPr/>
          <p:nvPr/>
        </p:nvSpPr>
        <p:spPr>
          <a:xfrm>
            <a:off x="1190444" y="5620667"/>
            <a:ext cx="8203721"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triggers</a:t>
            </a:r>
            <a:endParaRPr lang="en-US" dirty="0"/>
          </a:p>
        </p:txBody>
      </p:sp>
      <p:sp>
        <p:nvSpPr>
          <p:cNvPr id="4" name="Text Placeholder 3"/>
          <p:cNvSpPr>
            <a:spLocks noGrp="1"/>
          </p:cNvSpPr>
          <p:nvPr>
            <p:ph type="body" sz="quarter" idx="10"/>
          </p:nvPr>
        </p:nvSpPr>
        <p:spPr/>
        <p:txBody>
          <a:bodyPr/>
          <a:lstStyle/>
          <a:p>
            <a:r>
              <a:rPr lang="en-US" dirty="0" smtClean="0"/>
              <a:t>Code-free state transition</a:t>
            </a:r>
            <a:endParaRPr lang="en-US" dirty="0" smtClean="0"/>
          </a:p>
          <a:p>
            <a:r>
              <a:rPr lang="en-US" dirty="0" smtClean="0"/>
              <a:t>Two built-in triggers</a:t>
            </a:r>
            <a:endParaRPr lang="en-US" dirty="0" smtClean="0"/>
          </a:p>
          <a:p>
            <a:pPr lvl="1"/>
            <a:r>
              <a:rPr lang="en-US" dirty="0" err="1" smtClean="0"/>
              <a:t>MinWindowHeight</a:t>
            </a:r>
            <a:r>
              <a:rPr lang="en-US" dirty="0" smtClean="0"/>
              <a:t> (Taller than this)</a:t>
            </a:r>
            <a:endParaRPr lang="en-US" dirty="0" smtClean="0"/>
          </a:p>
          <a:p>
            <a:pPr lvl="1"/>
            <a:r>
              <a:rPr lang="en-US" dirty="0" err="1" smtClean="0"/>
              <a:t>MinWindowWidth</a:t>
            </a:r>
            <a:r>
              <a:rPr lang="en-US" dirty="0"/>
              <a:t> </a:t>
            </a:r>
            <a:r>
              <a:rPr lang="en-US" dirty="0" smtClean="0"/>
              <a:t>(Wider than this)</a:t>
            </a:r>
            <a:endParaRPr lang="en-US" dirty="0"/>
          </a:p>
        </p:txBody>
      </p:sp>
      <p:sp>
        <p:nvSpPr>
          <p:cNvPr id="5" name="Rectangle 4"/>
          <p:cNvSpPr/>
          <p:nvPr/>
        </p:nvSpPr>
        <p:spPr>
          <a:xfrm>
            <a:off x="964721" y="3945192"/>
            <a:ext cx="10262558" cy="2246769"/>
          </a:xfrm>
          <a:prstGeom prst="rect">
            <a:avLst/>
          </a:prstGeom>
        </p:spPr>
        <p:txBody>
          <a:bodyPr wrap="square">
            <a:spAutoFit/>
          </a:bodyPr>
          <a:lstStyle/>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FF0000"/>
                </a:solidFill>
                <a:highlight>
                  <a:srgbClr val="FFFFFF"/>
                </a:highlight>
                <a:latin typeface="Consolas" panose="020B0609020204030204" pitchFamily="49" charset="0"/>
              </a:rPr>
              <a:t> x</a:t>
            </a:r>
            <a:r>
              <a:rPr lang="en-US" sz="2800" dirty="0">
                <a:solidFill>
                  <a:srgbClr val="0000FF"/>
                </a:solidFill>
                <a:highlight>
                  <a:srgbClr val="FFFFFF"/>
                </a:highlight>
                <a:latin typeface="Consolas" panose="020B0609020204030204" pitchFamily="49" charset="0"/>
              </a:rPr>
              <a:t>:</a:t>
            </a:r>
            <a:r>
              <a:rPr lang="en-US" sz="2800" dirty="0">
                <a:solidFill>
                  <a:srgbClr val="FF0000"/>
                </a:solidFill>
                <a:highlight>
                  <a:srgbClr val="FFFFFF"/>
                </a:highlight>
                <a:latin typeface="Consolas" panose="020B0609020204030204" pitchFamily="49" charset="0"/>
              </a:rPr>
              <a:t>Name</a:t>
            </a:r>
            <a:r>
              <a:rPr lang="en-US" sz="2800" dirty="0">
                <a:solidFill>
                  <a:srgbClr val="0000FF"/>
                </a:solidFill>
                <a:highlight>
                  <a:srgbClr val="FFFFFF"/>
                </a:highlight>
                <a:latin typeface="Consolas" panose="020B0609020204030204" pitchFamily="49" charset="0"/>
              </a:rPr>
              <a:t>="VisualState500min"&gt;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AdaptiveTrigger</a:t>
            </a:r>
            <a:r>
              <a:rPr lang="en-US" sz="2800" dirty="0">
                <a:solidFill>
                  <a:srgbClr val="FF0000"/>
                </a:solidFill>
                <a:highlight>
                  <a:srgbClr val="FFFFFF"/>
                </a:highlight>
                <a:latin typeface="Consolas" panose="020B0609020204030204" pitchFamily="49" charset="0"/>
              </a:rPr>
              <a:t> </a:t>
            </a:r>
            <a:r>
              <a:rPr lang="en-US" sz="2800" dirty="0" err="1">
                <a:solidFill>
                  <a:srgbClr val="FF0000"/>
                </a:solidFill>
                <a:highlight>
                  <a:srgbClr val="FFFFFF"/>
                </a:highlight>
                <a:latin typeface="Consolas" panose="020B0609020204030204" pitchFamily="49" charset="0"/>
              </a:rPr>
              <a:t>MinWindowWidth</a:t>
            </a:r>
            <a:r>
              <a:rPr lang="en-US" sz="2800" dirty="0">
                <a:solidFill>
                  <a:srgbClr val="0000FF"/>
                </a:solidFill>
                <a:highlight>
                  <a:srgbClr val="FFFFFF"/>
                </a:highlight>
                <a:latin typeface="Consolas" panose="020B0609020204030204" pitchFamily="49" charset="0"/>
              </a:rPr>
              <a:t>="501" /&gt;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p:txBody>
      </p:sp>
      <p:sp>
        <p:nvSpPr>
          <p:cNvPr id="6" name="Rectangle 5"/>
          <p:cNvSpPr/>
          <p:nvPr/>
        </p:nvSpPr>
        <p:spPr>
          <a:xfrm>
            <a:off x="2432648" y="4775278"/>
            <a:ext cx="8203721"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Adaptive triggers are a </a:t>
            </a:r>
            <a:br>
              <a:rPr lang="en-US" dirty="0" smtClean="0"/>
            </a:br>
            <a:r>
              <a:rPr lang="en-US" dirty="0" smtClean="0"/>
              <a:t>zero-code solution</a:t>
            </a:r>
            <a:endParaRPr lang="en-US"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state setters</a:t>
            </a:r>
            <a:endParaRPr lang="en-US" dirty="0"/>
          </a:p>
        </p:txBody>
      </p:sp>
      <p:sp>
        <p:nvSpPr>
          <p:cNvPr id="3" name="Text Placeholder 2"/>
          <p:cNvSpPr>
            <a:spLocks noGrp="1"/>
          </p:cNvSpPr>
          <p:nvPr>
            <p:ph type="body" sz="quarter" idx="10"/>
          </p:nvPr>
        </p:nvSpPr>
        <p:spPr/>
        <p:txBody>
          <a:bodyPr/>
          <a:lstStyle/>
          <a:p>
            <a:r>
              <a:rPr lang="en-US" dirty="0" smtClean="0"/>
              <a:t>Setting a simple, scalar value</a:t>
            </a:r>
            <a:endParaRPr lang="en-US" dirty="0" smtClean="0"/>
          </a:p>
          <a:p>
            <a:pPr lvl="1"/>
            <a:r>
              <a:rPr lang="en-US" dirty="0" smtClean="0"/>
              <a:t>Great when you think of ENUM values like Visibility, Stretch, </a:t>
            </a:r>
            <a:r>
              <a:rPr lang="en-US" dirty="0" err="1" smtClean="0"/>
              <a:t>etc</a:t>
            </a:r>
            <a:endParaRPr lang="en-US" dirty="0" smtClean="0"/>
          </a:p>
          <a:p>
            <a:r>
              <a:rPr lang="en-US" dirty="0" smtClean="0"/>
              <a:t>Does not invoke a storyboard</a:t>
            </a:r>
            <a:endParaRPr lang="en-US" dirty="0" smtClean="0"/>
          </a:p>
          <a:p>
            <a:pPr lvl="1"/>
            <a:r>
              <a:rPr lang="en-US" dirty="0" smtClean="0"/>
              <a:t>Does not require </a:t>
            </a:r>
            <a:r>
              <a:rPr lang="en-US" dirty="0"/>
              <a:t>ObjectAnimationUsingKeyFrames</a:t>
            </a:r>
            <a:endParaRPr lang="en-US" dirty="0"/>
          </a:p>
        </p:txBody>
      </p:sp>
      <p:sp>
        <p:nvSpPr>
          <p:cNvPr id="4" name="Rectangle 3"/>
          <p:cNvSpPr/>
          <p:nvPr/>
        </p:nvSpPr>
        <p:spPr>
          <a:xfrm>
            <a:off x="992038" y="3951349"/>
            <a:ext cx="11062216" cy="1938992"/>
          </a:xfrm>
          <a:prstGeom prst="rect">
            <a:avLst/>
          </a:prstGeom>
        </p:spPr>
        <p:txBody>
          <a:bodyPr wrap="square">
            <a:spAutoFit/>
          </a:bodyPr>
          <a:lstStyle/>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="MyText01.FontSize"</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="24"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MyImage.Stretch</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UniformToFill</a:t>
            </a:r>
            <a:r>
              <a:rPr lang="en-US" sz="2400" dirty="0">
                <a:solidFill>
                  <a:srgbClr val="0000FF"/>
                </a:solidFill>
                <a:highlight>
                  <a:srgbClr val="FFFFFF"/>
                </a:highlight>
                <a:latin typeface="Consolas" panose="020B0609020204030204" pitchFamily="49" charset="0"/>
              </a:rPr>
              <a:t>"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MyImage.Height</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="150" /&gt;</a:t>
            </a:r>
            <a:endParaRPr lang="en-US" sz="2400" dirty="0">
              <a:solidFill>
                <a:srgbClr val="000000"/>
              </a:solidFill>
              <a:highlight>
                <a:srgbClr val="FFFFFF"/>
              </a:highlight>
              <a:latin typeface="Consolas" panose="020B0609020204030204" pitchFamily="49" charset="0"/>
            </a:endParaRPr>
          </a:p>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p:txBody>
      </p:sp>
      <p:sp>
        <p:nvSpPr>
          <p:cNvPr id="5" name="Rectangle 4"/>
          <p:cNvSpPr/>
          <p:nvPr/>
        </p:nvSpPr>
        <p:spPr>
          <a:xfrm>
            <a:off x="2976113" y="4261449"/>
            <a:ext cx="4658264"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XAML's </a:t>
            </a:r>
            <a:r>
              <a:rPr lang="en-US" dirty="0" err="1" smtClean="0"/>
              <a:t>RelativePanel</a:t>
            </a:r>
            <a:r>
              <a:rPr lang="en-US" dirty="0" smtClean="0"/>
              <a:t> control</a:t>
            </a:r>
            <a:endParaRPr lang="en-US" dirty="0"/>
          </a:p>
        </p:txBody>
      </p:sp>
      <p:sp>
        <p:nvSpPr>
          <p:cNvPr id="3" name="Text Placeholder 2"/>
          <p:cNvSpPr>
            <a:spLocks noGrp="1"/>
          </p:cNvSpPr>
          <p:nvPr>
            <p:ph type="body" sz="quarter" idx="10"/>
          </p:nvPr>
        </p:nvSpPr>
        <p:spPr/>
        <p:txBody>
          <a:bodyPr/>
          <a:lstStyle/>
          <a:p>
            <a:r>
              <a:rPr lang="en-US" dirty="0" smtClean="0"/>
              <a:t>A child or two act as a anchor elements</a:t>
            </a:r>
            <a:endParaRPr lang="en-US" dirty="0" smtClean="0"/>
          </a:p>
          <a:p>
            <a:pPr lvl="1"/>
            <a:r>
              <a:rPr lang="en-US" dirty="0" smtClean="0"/>
              <a:t>They are relative to the panel</a:t>
            </a:r>
            <a:endParaRPr lang="en-US" dirty="0" smtClean="0"/>
          </a:p>
          <a:p>
            <a:r>
              <a:rPr lang="en-US" dirty="0" smtClean="0"/>
              <a:t>Other children are relative to the anchors</a:t>
            </a:r>
            <a:endParaRPr lang="en-US" dirty="0" smtClean="0"/>
          </a:p>
          <a:p>
            <a:pPr lvl="1"/>
            <a:r>
              <a:rPr lang="en-US" dirty="0" err="1" smtClean="0"/>
              <a:t>RelativePanel.Above</a:t>
            </a:r>
            <a:r>
              <a:rPr lang="en-US" dirty="0" smtClean="0"/>
              <a:t> = "</a:t>
            </a:r>
            <a:r>
              <a:rPr lang="en-US" dirty="0" err="1" smtClean="0"/>
              <a:t>ElementName</a:t>
            </a:r>
            <a:r>
              <a:rPr lang="en-US" dirty="0" smtClean="0"/>
              <a:t>"</a:t>
            </a:r>
            <a:endParaRPr lang="en-US" dirty="0" smtClean="0"/>
          </a:p>
          <a:p>
            <a:pPr lvl="1"/>
            <a:r>
              <a:rPr lang="en-US" dirty="0" err="1" smtClean="0"/>
              <a:t>RelativePanel.RightOf</a:t>
            </a:r>
            <a:r>
              <a:rPr lang="en-US" dirty="0"/>
              <a:t> </a:t>
            </a:r>
            <a:r>
              <a:rPr lang="en-US" dirty="0" smtClean="0"/>
              <a:t>= "</a:t>
            </a:r>
            <a:r>
              <a:rPr lang="en-US" dirty="0" err="1"/>
              <a:t>ElementName</a:t>
            </a:r>
            <a:r>
              <a:rPr lang="en-US" dirty="0"/>
              <a:t>"</a:t>
            </a:r>
            <a:endParaRPr lang="en-US" dirty="0" smtClean="0"/>
          </a:p>
          <a:p>
            <a:pPr lvl="1"/>
            <a:r>
              <a:rPr lang="en-US" dirty="0" err="1" smtClean="0"/>
              <a:t>RelativePanel.Below</a:t>
            </a:r>
            <a:r>
              <a:rPr lang="en-US" dirty="0"/>
              <a:t> </a:t>
            </a:r>
            <a:r>
              <a:rPr lang="en-US" dirty="0" smtClean="0"/>
              <a:t>= "</a:t>
            </a:r>
            <a:r>
              <a:rPr lang="en-US" dirty="0" err="1"/>
              <a:t>ElementName</a:t>
            </a:r>
            <a:r>
              <a:rPr lang="en-US" dirty="0"/>
              <a:t>"</a:t>
            </a:r>
            <a:endParaRPr lang="en-US" dirty="0" smtClean="0"/>
          </a:p>
          <a:p>
            <a:pPr lvl="1"/>
            <a:r>
              <a:rPr lang="en-US" dirty="0" err="1" smtClean="0"/>
              <a:t>RelativePanel.LeftOf</a:t>
            </a:r>
            <a:r>
              <a:rPr lang="en-US" dirty="0"/>
              <a:t> </a:t>
            </a:r>
            <a:r>
              <a:rPr lang="en-US" dirty="0" smtClean="0"/>
              <a:t>= "</a:t>
            </a:r>
            <a:r>
              <a:rPr lang="en-US" dirty="0" err="1"/>
              <a:t>ElementName</a:t>
            </a:r>
            <a:r>
              <a:rPr lang="en-US" dirty="0" smtClean="0"/>
              <a:t>"</a:t>
            </a:r>
            <a:endParaRPr lang="en-US" dirty="0" smtClean="0"/>
          </a:p>
          <a:p>
            <a:r>
              <a:rPr lang="en-US" dirty="0" err="1" smtClean="0"/>
              <a:t>RelativePanel</a:t>
            </a:r>
            <a:r>
              <a:rPr lang="en-US" dirty="0" smtClean="0"/>
              <a:t> simplifies adaptive UI</a:t>
            </a:r>
            <a:endParaRPr lang="en-US" dirty="0" smtClean="0"/>
          </a:p>
          <a:p>
            <a:pPr lvl="1"/>
            <a:r>
              <a:rPr lang="en-US" dirty="0" smtClean="0"/>
              <a:t>A simple Visual State setter can rearrange the UI</a:t>
            </a:r>
            <a:endParaRPr lang="en-US" dirty="0" smtClean="0"/>
          </a:p>
          <a:p>
            <a:pPr lvl="1"/>
            <a:r>
              <a:rPr lang="en-US" dirty="0" smtClean="0"/>
              <a:t>One element can move a family of related elements</a:t>
            </a:r>
            <a:endParaRPr lang="en-US" dirty="0" smtClean="0"/>
          </a:p>
          <a:p>
            <a:pPr lvl="1"/>
            <a:endParaRPr lang="en-US" dirty="0"/>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2236887"/>
            <a:ext cx="9859116" cy="999313"/>
          </a:xfrm>
        </p:spPr>
        <p:txBody>
          <a:bodyPr/>
          <a:lstStyle/>
          <a:p>
            <a:r>
              <a:rPr lang="en-US" dirty="0" smtClean="0"/>
              <a:t>Demo: Building an Adaptive UI</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Custom triggers support </a:t>
            </a:r>
            <a:br>
              <a:rPr lang="en-US" dirty="0" smtClean="0"/>
            </a:br>
            <a:r>
              <a:rPr lang="en-US" dirty="0" smtClean="0"/>
              <a:t>your special scenarios</a:t>
            </a:r>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Phone</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Small</a:t>
            </a:r>
            <a:r>
              <a:rPr kumimoji="0" lang="en-US" sz="1565" b="0" i="0" u="none" strike="noStrike" kern="1200" cap="none" spc="0" normalizeH="0" baseline="0" noProof="0" dirty="0">
                <a:ln>
                  <a:noFill/>
                </a:ln>
                <a:solidFill>
                  <a:srgbClr val="4F4F4F"/>
                </a:solidFill>
                <a:effectLst/>
                <a:uLnTx/>
                <a:uFillTx/>
                <a:latin typeface="Segoe UI Light" panose="020B0502040204020203"/>
                <a:ea typeface="+mn-ea"/>
                <a:cs typeface="Segoe UI" panose="020B0502040204020203" pitchFamily="34" charset="0"/>
              </a:rPr>
              <a:t> </a:t>
            </a: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3765">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marL="0" marR="0" lvl="0" indent="0" algn="ctr" defTabSz="913765" rtl="0" eaLnBrk="1" fontAlgn="auto" latinLnBrk="0" hangingPunct="1">
              <a:lnSpc>
                <a:spcPct val="90000"/>
              </a:lnSpc>
              <a:spcBef>
                <a:spcPts val="0"/>
              </a:spcBef>
              <a:spcAft>
                <a:spcPts val="600"/>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2-in-1s</a:t>
            </a:r>
            <a:b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 or Laptop)</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Desktops </a:t>
            </a:r>
            <a:b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&amp; All-in-Ones</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Phablet</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Large</a:t>
            </a:r>
            <a:r>
              <a:rPr kumimoji="0" lang="en-US" sz="1565" b="0" i="0" u="none" strike="noStrike" kern="1200" cap="none" spc="0" normalizeH="0" baseline="0" noProof="0" dirty="0">
                <a:ln>
                  <a:noFill/>
                </a:ln>
                <a:solidFill>
                  <a:srgbClr val="4F4F4F"/>
                </a:solidFill>
                <a:effectLst/>
                <a:uLnTx/>
                <a:uFillTx/>
                <a:latin typeface="Segoe UI Light" panose="020B0502040204020203"/>
                <a:ea typeface="+mn-ea"/>
                <a:cs typeface="Segoe UI" panose="020B0502040204020203" pitchFamily="34" charset="0"/>
              </a:rPr>
              <a:t> </a:t>
            </a: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Classic </a:t>
            </a:r>
            <a:b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Laptop</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pic>
        <p:nvPicPr>
          <p:cNvPr id="27" name="Picture 26"/>
          <p:cNvPicPr>
            <a:picLocks noChangeAspect="1"/>
          </p:cNvPicPr>
          <p:nvPr/>
        </p:nvPicPr>
        <p:blipFill rotWithShape="1">
          <a:blip r:embed="rId1" cstate="screen"/>
          <a:srcRect r="10956" b="15432"/>
          <a:stretch>
            <a:fillRect/>
          </a:stretch>
        </p:blipFill>
        <p:spPr>
          <a:xfrm>
            <a:off x="6024456" y="931828"/>
            <a:ext cx="1547119" cy="984057"/>
          </a:xfrm>
          <a:prstGeom prst="rect">
            <a:avLst/>
          </a:prstGeom>
        </p:spPr>
      </p:pic>
      <p:pic>
        <p:nvPicPr>
          <p:cNvPr id="29" name="Picture 28"/>
          <p:cNvPicPr>
            <a:picLocks noChangeAspect="1"/>
          </p:cNvPicPr>
          <p:nvPr/>
        </p:nvPicPr>
        <p:blipFill>
          <a:blip r:embed="rId2" cstate="screen"/>
          <a:stretch>
            <a:fillRect/>
          </a:stretch>
        </p:blipFill>
        <p:spPr>
          <a:xfrm>
            <a:off x="10018108" y="931828"/>
            <a:ext cx="1524611" cy="1121617"/>
          </a:xfrm>
          <a:prstGeom prst="rect">
            <a:avLst/>
          </a:prstGeom>
        </p:spPr>
      </p:pic>
      <p:pic>
        <p:nvPicPr>
          <p:cNvPr id="30" name="Picture 29"/>
          <p:cNvPicPr>
            <a:picLocks noChangeAspect="1"/>
          </p:cNvPicPr>
          <p:nvPr/>
        </p:nvPicPr>
        <p:blipFill>
          <a:blip r:embed="rId3" cstate="screen"/>
          <a:stretch>
            <a:fillRect/>
          </a:stretch>
        </p:blipFill>
        <p:spPr>
          <a:xfrm>
            <a:off x="4062428" y="931829"/>
            <a:ext cx="1497214" cy="957235"/>
          </a:xfrm>
          <a:prstGeom prst="rect">
            <a:avLst/>
          </a:prstGeom>
        </p:spPr>
      </p:pic>
      <p:pic>
        <p:nvPicPr>
          <p:cNvPr id="32" name="Picture 31"/>
          <p:cNvPicPr>
            <a:picLocks noChangeAspect="1"/>
          </p:cNvPicPr>
          <p:nvPr/>
        </p:nvPicPr>
        <p:blipFill>
          <a:blip r:embed="rId4" cstate="screen"/>
          <a:stretch>
            <a:fillRect/>
          </a:stretch>
        </p:blipFill>
        <p:spPr>
          <a:xfrm>
            <a:off x="1448396" y="931828"/>
            <a:ext cx="869274" cy="667478"/>
          </a:xfrm>
          <a:prstGeom prst="rect">
            <a:avLst/>
          </a:prstGeom>
        </p:spPr>
      </p:pic>
      <p:pic>
        <p:nvPicPr>
          <p:cNvPr id="36" name="Picture 35"/>
          <p:cNvPicPr>
            <a:picLocks noChangeAspect="1"/>
          </p:cNvPicPr>
          <p:nvPr/>
        </p:nvPicPr>
        <p:blipFill>
          <a:blip r:embed="rId5" cstate="screen"/>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6" cstate="screen"/>
          <a:srcRect/>
          <a:stretch>
            <a:fillRect/>
          </a:stretch>
        </p:blipFill>
        <p:spPr>
          <a:xfrm>
            <a:off x="2749105" y="931830"/>
            <a:ext cx="852254" cy="848917"/>
          </a:xfrm>
          <a:prstGeom prst="rect">
            <a:avLst/>
          </a:prstGeom>
        </p:spPr>
      </p:pic>
      <p:pic>
        <p:nvPicPr>
          <p:cNvPr id="38" name="Picture 37"/>
          <p:cNvPicPr>
            <a:picLocks noChangeAspect="1"/>
          </p:cNvPicPr>
          <p:nvPr/>
        </p:nvPicPr>
        <p:blipFill rotWithShape="1">
          <a:blip r:embed="rId7" cstate="screen"/>
          <a:srcRect/>
          <a:stretch>
            <a:fill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Xbox</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IoT</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Surface Hub</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8" cstate="screen"/>
            <a:srcRect/>
            <a:stretch>
              <a:fillRect/>
            </a:stretch>
          </p:blipFill>
          <p:spPr bwMode="ltGray">
            <a:xfrm>
              <a:off x="8610991" y="1992417"/>
              <a:ext cx="3186889" cy="1956172"/>
            </a:xfrm>
            <a:prstGeom prst="rect">
              <a:avLst/>
            </a:prstGeom>
          </p:spPr>
        </p:pic>
        <p:pic>
          <p:nvPicPr>
            <p:cNvPr id="34" name="Picture 33"/>
            <p:cNvPicPr>
              <a:picLocks noChangeAspect="1"/>
            </p:cNvPicPr>
            <p:nvPr/>
          </p:nvPicPr>
          <p:blipFill>
            <a:blip r:embed="rId9" cstate="screen"/>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0" cstate="screen"/>
            <a:stretch>
              <a:fillRect/>
            </a:stretch>
          </p:blipFill>
          <p:spPr bwMode="ltGray">
            <a:xfrm>
              <a:off x="8656422" y="2030494"/>
              <a:ext cx="3101655" cy="1731844"/>
            </a:xfrm>
            <a:prstGeom prst="rect">
              <a:avLst/>
            </a:prstGeom>
            <a:noFill/>
            <a:ln>
              <a:noFill/>
            </a:ln>
          </p:spPr>
        </p:pic>
      </p:grpSp>
      <p:pic>
        <p:nvPicPr>
          <p:cNvPr id="43" name="PPI"/>
          <p:cNvPicPr>
            <a:picLocks noChangeAspect="1"/>
          </p:cNvPicPr>
          <p:nvPr/>
        </p:nvPicPr>
        <p:blipFill>
          <a:blip r:embed="rId11" cstate="screen"/>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noAutofit/>
            </a:bodyPr>
            <a:lstStyle/>
            <a:p>
              <a:pPr marL="0" marR="0" lvl="0" indent="0" algn="ctr" defTabSz="912495" rtl="0" eaLnBrk="1" fontAlgn="auto" latinLnBrk="0" hangingPunct="1">
                <a:lnSpc>
                  <a:spcPct val="90000"/>
                </a:lnSpc>
                <a:spcBef>
                  <a:spcPts val="0"/>
                </a:spcBef>
                <a:spcAft>
                  <a:spcPts val="0"/>
                </a:spcAft>
                <a:buClrTx/>
                <a:buSzTx/>
                <a:buFontTx/>
                <a:buNone/>
                <a:defRPr/>
              </a:pPr>
              <a:endParaRPr kumimoji="0" lang="en-US" sz="23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46" name="Picture 45"/>
            <p:cNvPicPr>
              <a:picLocks noChangeAspect="1"/>
            </p:cNvPicPr>
            <p:nvPr/>
          </p:nvPicPr>
          <p:blipFill>
            <a:blip r:embed="rId12" cstate="screen"/>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3" cstate="screen"/>
          <a:srcRect/>
          <a:stretch>
            <a:fill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Holographic</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marL="0" marR="0" lvl="0" indent="0" algn="ctr" defTabSz="1266825" rtl="0" eaLnBrk="1" fontAlgn="auto" latinLnBrk="0" hangingPunct="1">
              <a:lnSpc>
                <a:spcPct val="90000"/>
              </a:lnSpc>
              <a:spcBef>
                <a:spcPts val="0"/>
              </a:spcBef>
              <a:spcAft>
                <a:spcPts val="0"/>
              </a:spcAft>
              <a:buClrTx/>
              <a:buSzTx/>
              <a:buFontTx/>
              <a:buNone/>
              <a:defRPr/>
            </a:pPr>
            <a:endParaRPr kumimoji="0" lang="en-US" sz="2400" b="0" i="0" u="none" strike="noStrike" kern="1200" cap="none" spc="0" normalizeH="0" baseline="0" noProof="0" dirty="0" err="1">
              <a:ln>
                <a:noFill/>
              </a:ln>
              <a:gradFill>
                <a:gsLst>
                  <a:gs pos="2917">
                    <a:srgbClr val="737373"/>
                  </a:gs>
                  <a:gs pos="81000">
                    <a:srgbClr val="737373"/>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err="1">
                <a:ln>
                  <a:noFill/>
                </a:ln>
                <a:solidFill>
                  <a:srgbClr val="FFFFFF"/>
                </a:solidFill>
                <a:effectLst/>
                <a:uLnTx/>
                <a:uFillTx/>
                <a:latin typeface="Segoe UI" panose="020B0502040204020203"/>
                <a:ea typeface="+mn-ea"/>
                <a:cs typeface="+mn-cs"/>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err="1">
                  <a:ln>
                    <a:noFill/>
                  </a:ln>
                  <a:solidFill>
                    <a:srgbClr val="FFFFFF"/>
                  </a:solidFill>
                  <a:effectLst/>
                  <a:uLnTx/>
                  <a:uFillTx/>
                  <a:latin typeface="Segoe UI" panose="020B0502040204020203"/>
                  <a:ea typeface="+mn-ea"/>
                  <a:cs typeface="+mn-cs"/>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marL="0" marR="0" lvl="0" indent="0" algn="ctr" defTabSz="913130" rtl="0" eaLnBrk="1" fontAlgn="auto" latinLnBrk="0" hangingPunct="1">
                    <a:lnSpc>
                      <a:spcPct val="90000"/>
                    </a:lnSpc>
                    <a:spcBef>
                      <a:spcPts val="0"/>
                    </a:spcBef>
                    <a:spcAft>
                      <a:spcPts val="0"/>
                    </a:spcAft>
                    <a:buClrTx/>
                    <a:buSzTx/>
                    <a:buFontTx/>
                    <a:buNone/>
                    <a:defRPr/>
                  </a:pPr>
                  <a:r>
                    <a:rPr kumimoji="0" lang="en-US" sz="1865" b="0" i="0" u="none" strike="noStrike" kern="1200" cap="none" spc="0" normalizeH="0" baseline="0" noProof="0" dirty="0">
                      <a:ln>
                        <a:noFill/>
                      </a:ln>
                      <a:solidFill>
                        <a:prstClr val="white"/>
                      </a:solidFill>
                      <a:effectLst/>
                      <a:uLnTx/>
                      <a:uFillTx/>
                      <a:latin typeface="Segoe UI Light" panose="020B0502040204020203"/>
                      <a:ea typeface="+mn-ea"/>
                      <a:cs typeface="Segoe UI Semibold" panose="020B0702040204020203" pitchFamily="34" charset="0"/>
                    </a:rPr>
                    <a:t>Windows 10</a:t>
                  </a:r>
                  <a:endParaRPr kumimoji="0" lang="en-US" sz="1865" b="0" i="0" u="none" strike="noStrike" kern="1200" cap="none" spc="0" normalizeH="0" baseline="0" noProof="0" dirty="0">
                    <a:ln>
                      <a:noFill/>
                    </a:ln>
                    <a:solidFill>
                      <a:prstClr val="white"/>
                    </a:solidFill>
                    <a:effectLst/>
                    <a:uLnTx/>
                    <a:uFillTx/>
                    <a:latin typeface="Segoe UI Light" panose="020B0502040204020203"/>
                    <a:ea typeface="+mn-ea"/>
                    <a:cs typeface="Segoe UI Semibold" panose="020B0702040204020203" pitchFamily="34" charset="0"/>
                  </a:endParaRP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p:spPr>
              <p:txBody>
                <a:bodyPr vert="horz" wrap="square" lIns="121807" tIns="60904" rIns="121807" bIns="60904" numCol="1" anchor="t" anchorCtr="0" compatLnSpc="1"/>
                <a:lstStyle/>
                <a:p>
                  <a:pPr marL="0" marR="0" lvl="0" indent="0" algn="l" defTabSz="913130" rtl="0" eaLnBrk="1" fontAlgn="auto" latinLnBrk="0" hangingPunct="1">
                    <a:lnSpc>
                      <a:spcPct val="100000"/>
                    </a:lnSpc>
                    <a:spcBef>
                      <a:spcPts val="0"/>
                    </a:spcBef>
                    <a:spcAft>
                      <a:spcPts val="0"/>
                    </a:spcAft>
                    <a:buClrTx/>
                    <a:buSzTx/>
                    <a:buFontTx/>
                    <a:buNone/>
                    <a:defRPr/>
                  </a:pPr>
                  <a:endParaRPr kumimoji="0" lang="en-US" sz="1865" b="0" i="0" u="none" strike="noStrike" kern="1200" cap="none" spc="0" normalizeH="0" baseline="0" noProof="0">
                    <a:ln>
                      <a:noFill/>
                    </a:ln>
                    <a:solidFill>
                      <a:srgbClr val="737373"/>
                    </a:solidFill>
                    <a:effectLst/>
                    <a:uLnTx/>
                    <a:uFillTx/>
                    <a:latin typeface="Segoe UI Light" panose="020B0502040204020203"/>
                    <a:ea typeface="+mn-ea"/>
                    <a:cs typeface="+mn-cs"/>
                  </a:endParaRPr>
                </a:p>
              </p:txBody>
            </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adaptive triggers</a:t>
            </a:r>
            <a:endParaRPr lang="en-US" dirty="0"/>
          </a:p>
        </p:txBody>
      </p:sp>
      <p:sp>
        <p:nvSpPr>
          <p:cNvPr id="3" name="Text Placeholder 2"/>
          <p:cNvSpPr>
            <a:spLocks noGrp="1"/>
          </p:cNvSpPr>
          <p:nvPr>
            <p:ph type="body" sz="quarter" idx="10"/>
          </p:nvPr>
        </p:nvSpPr>
        <p:spPr/>
        <p:txBody>
          <a:bodyPr/>
          <a:lstStyle/>
          <a:p>
            <a:r>
              <a:rPr lang="en-US" dirty="0" smtClean="0"/>
              <a:t>Build to handle special cases.</a:t>
            </a:r>
            <a:endParaRPr lang="en-US" dirty="0"/>
          </a:p>
        </p:txBody>
      </p:sp>
      <p:sp>
        <p:nvSpPr>
          <p:cNvPr id="4" name="Rectangle 3"/>
          <p:cNvSpPr/>
          <p:nvPr/>
        </p:nvSpPr>
        <p:spPr>
          <a:xfrm>
            <a:off x="257173" y="2056686"/>
            <a:ext cx="11934825" cy="4801314"/>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DeviceFamilyTrigger</a:t>
            </a:r>
            <a:r>
              <a:rPr lang="en-US" dirty="0">
                <a:solidFill>
                  <a:srgbClr val="000000"/>
                </a:solidFill>
                <a:highlight>
                  <a:srgbClr val="FFFFFF"/>
                </a:highlight>
                <a:latin typeface="Consolas" panose="020B0609020204030204" pitchFamily="49" charset="0"/>
              </a:rPr>
              <a:t> : </a:t>
            </a:r>
            <a:r>
              <a:rPr lang="en-US" dirty="0" err="1">
                <a:solidFill>
                  <a:srgbClr val="2B91AF"/>
                </a:solidFill>
                <a:highlight>
                  <a:srgbClr val="FFFFFF"/>
                </a:highlight>
                <a:latin typeface="Consolas" panose="020B0609020204030204" pitchFamily="49" charset="0"/>
              </a:rPr>
              <a:t>StateTriggerBase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DeviceFamily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get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set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qualifiers = </a:t>
            </a:r>
            <a:r>
              <a:rPr lang="en-US" dirty="0" err="1">
                <a:solidFill>
                  <a:srgbClr val="000000"/>
                </a:solidFill>
                <a:highlight>
                  <a:srgbClr val="FFFFFF"/>
                </a:highlight>
                <a:latin typeface="Consolas" panose="020B0609020204030204" pitchFamily="49" charset="0"/>
              </a:rPr>
              <a:t>Windows.ApplicationModel.Resources.Core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ResourceContext</a:t>
            </a:r>
            <a:r>
              <a:rPr lang="en-US" dirty="0" err="1">
                <a:solidFill>
                  <a:srgbClr val="000000"/>
                </a:solidFill>
                <a:highlight>
                  <a:srgbClr val="FFFFFF"/>
                </a:highlight>
                <a:latin typeface="Consolas" panose="020B0609020204030204" pitchFamily="49" charset="0"/>
              </a:rPr>
              <a:t>.GetForCurrentView</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QualifierValues</a:t>
            </a:r>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qualifiers.ContainsKey</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DeviceFamily</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SetActive</a:t>
            </a:r>
            <a:r>
              <a:rPr lang="en-US" dirty="0">
                <a:solidFill>
                  <a:srgbClr val="000000"/>
                </a:solidFill>
                <a:highlight>
                  <a:srgbClr val="FFFFFF"/>
                </a:highlight>
                <a:latin typeface="Consolas" panose="020B0609020204030204" pitchFamily="49" charset="0"/>
              </a:rPr>
              <a:t>(qualifiers[</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DeviceFamily</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value</a:t>
            </a:r>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else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SetActive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false</a:t>
            </a:r>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endParaRPr lang="en-US" dirty="0"/>
          </a:p>
        </p:txBody>
      </p:sp>
      <p:sp>
        <p:nvSpPr>
          <p:cNvPr id="5" name="Rectangle 4"/>
          <p:cNvSpPr/>
          <p:nvPr/>
        </p:nvSpPr>
        <p:spPr>
          <a:xfrm>
            <a:off x="4433977" y="1958196"/>
            <a:ext cx="2510286"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smtClean="0"/>
          </a:p>
        </p:txBody>
      </p:sp>
      <p:sp>
        <p:nvSpPr>
          <p:cNvPr id="6" name="Rectangle 5"/>
          <p:cNvSpPr/>
          <p:nvPr/>
        </p:nvSpPr>
        <p:spPr>
          <a:xfrm>
            <a:off x="2182483" y="5520905"/>
            <a:ext cx="2510286"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1422242"/>
            <a:ext cx="9859116" cy="1813958"/>
          </a:xfrm>
        </p:spPr>
        <p:txBody>
          <a:bodyPr/>
          <a:lstStyle/>
          <a:p>
            <a:r>
              <a:rPr lang="en-US" dirty="0" smtClean="0"/>
              <a:t>Demo: Custom </a:t>
            </a:r>
            <a:r>
              <a:rPr lang="en-US" dirty="0"/>
              <a:t>a</a:t>
            </a:r>
            <a:r>
              <a:rPr lang="en-US" dirty="0" smtClean="0"/>
              <a:t>daptive triggers</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Tailored Views</a:t>
            </a:r>
            <a:endParaRPr lang="en-US" dirty="0"/>
          </a:p>
        </p:txBody>
      </p:sp>
      <p:sp>
        <p:nvSpPr>
          <p:cNvPr id="3" name="Text Placeholder 2"/>
          <p:cNvSpPr>
            <a:spLocks noGrp="1"/>
          </p:cNvSpPr>
          <p:nvPr>
            <p:ph type="body" sz="quarter" idx="10"/>
          </p:nvPr>
        </p:nvSpPr>
        <p:spPr>
          <a:xfrm>
            <a:off x="269239" y="1189177"/>
            <a:ext cx="11653523" cy="5983433"/>
          </a:xfrm>
        </p:spPr>
        <p:txBody>
          <a:bodyPr/>
          <a:lstStyle/>
          <a:p>
            <a:r>
              <a:rPr lang="en-US" dirty="0" smtClean="0"/>
              <a:t>Build unique experiences on different devices</a:t>
            </a:r>
            <a:endParaRPr lang="en-US" dirty="0" smtClean="0"/>
          </a:p>
          <a:p>
            <a:pPr lvl="1"/>
            <a:endParaRPr lang="en-US" dirty="0" smtClean="0"/>
          </a:p>
          <a:p>
            <a:r>
              <a:rPr lang="en-US" sz="3600" dirty="0" smtClean="0"/>
              <a:t>One option: Build separate pages </a:t>
            </a:r>
            <a:r>
              <a:rPr lang="en-US" sz="3600" dirty="0"/>
              <a:t>for individual families</a:t>
            </a:r>
            <a:endParaRPr lang="en-US" sz="3600" dirty="0"/>
          </a:p>
          <a:p>
            <a:pPr lvl="1"/>
            <a:r>
              <a:rPr lang="en-US" dirty="0" smtClean="0"/>
              <a:t>Can interrogate resource qualifiers (from MRT) to determine the family</a:t>
            </a:r>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sz="3600" dirty="0" smtClean="0"/>
              <a:t>Option 2: Use XAML views</a:t>
            </a:r>
            <a:endParaRPr lang="en-US" sz="3600" dirty="0" smtClean="0"/>
          </a:p>
          <a:p>
            <a:pPr lvl="1"/>
            <a:endParaRPr lang="en-US" dirty="0"/>
          </a:p>
        </p:txBody>
      </p:sp>
      <p:sp>
        <p:nvSpPr>
          <p:cNvPr id="5" name="Rectangle 1"/>
          <p:cNvSpPr>
            <a:spLocks noChangeArrowheads="1"/>
          </p:cNvSpPr>
          <p:nvPr/>
        </p:nvSpPr>
        <p:spPr bwMode="auto">
          <a:xfrm>
            <a:off x="448796" y="3287898"/>
            <a:ext cx="8303555" cy="238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eaLnBrk="0" fontAlgn="base" hangingPunct="0">
              <a:spcBef>
                <a:spcPts val="800"/>
              </a:spcBef>
              <a:spcAft>
                <a:spcPct val="0"/>
              </a:spcAft>
            </a:pPr>
            <a:r>
              <a:rPr lang="en-US" altLang="en-US" sz="1600" dirty="0" err="1" smtClean="0">
                <a:solidFill>
                  <a:srgbClr val="0000FF"/>
                </a:solidFill>
                <a:latin typeface="Consolas" panose="020B0609020204030204" pitchFamily="49" charset="0"/>
                <a:cs typeface="Consolas" panose="020B0609020204030204" pitchFamily="49" charset="0"/>
              </a:rPr>
              <a:t>var</a:t>
            </a:r>
            <a:r>
              <a:rPr lang="en-US" altLang="en-US" sz="1600" dirty="0">
                <a:solidFill>
                  <a:srgbClr val="000000"/>
                </a:solidFill>
                <a:latin typeface="Consolas" panose="020B0609020204030204" pitchFamily="49" charset="0"/>
                <a:cs typeface="Consolas" panose="020B0609020204030204" pitchFamily="49" charset="0"/>
              </a:rPr>
              <a:t> qualifiers = </a:t>
            </a:r>
            <a:r>
              <a:rPr lang="en-US" altLang="en-US" sz="1600" dirty="0" err="1" smtClean="0">
                <a:solidFill>
                  <a:srgbClr val="000000"/>
                </a:solidFill>
                <a:latin typeface="Consolas" panose="020B0609020204030204" pitchFamily="49" charset="0"/>
                <a:cs typeface="Consolas" panose="020B0609020204030204" pitchFamily="49" charset="0"/>
              </a:rPr>
              <a:t>Windows.ApplicationModel.Resources.Core</a:t>
            </a:r>
            <a:br>
              <a:rPr lang="en-US" altLang="en-US" sz="1600" dirty="0" smtClean="0">
                <a:solidFill>
                  <a:srgbClr val="000000"/>
                </a:solidFill>
                <a:latin typeface="Consolas" panose="020B0609020204030204" pitchFamily="49" charset="0"/>
                <a:cs typeface="Consolas" panose="020B0609020204030204" pitchFamily="49" charset="0"/>
              </a:rPr>
            </a:br>
            <a:r>
              <a:rPr lang="en-US" altLang="en-US" sz="1600" dirty="0" smtClean="0">
                <a:solidFill>
                  <a:srgbClr val="000000"/>
                </a:solidFill>
                <a:latin typeface="Consolas" panose="020B0609020204030204" pitchFamily="49" charset="0"/>
                <a:cs typeface="Consolas" panose="020B0609020204030204" pitchFamily="49" charset="0"/>
              </a:rPr>
              <a:t> </a:t>
            </a:r>
            <a:r>
              <a:rPr lang="en-US" altLang="en-US" sz="1600" dirty="0">
                <a:solidFill>
                  <a:srgbClr val="000000"/>
                </a:solidFill>
                <a:latin typeface="Consolas" panose="020B0609020204030204" pitchFamily="49" charset="0"/>
                <a:cs typeface="Consolas" panose="020B0609020204030204" pitchFamily="49" charset="0"/>
              </a:rPr>
              <a:t>                    .</a:t>
            </a:r>
            <a:r>
              <a:rPr lang="en-US" altLang="en-US" sz="1600" dirty="0" err="1">
                <a:solidFill>
                  <a:srgbClr val="2B91AF"/>
                </a:solidFill>
                <a:latin typeface="Consolas" panose="020B0609020204030204" pitchFamily="49" charset="0"/>
                <a:cs typeface="Consolas" panose="020B0609020204030204" pitchFamily="49" charset="0"/>
              </a:rPr>
              <a:t>ResourceContext</a:t>
            </a:r>
            <a:r>
              <a:rPr lang="en-US" altLang="en-US" sz="1600" dirty="0" err="1">
                <a:solidFill>
                  <a:srgbClr val="000000"/>
                </a:solidFill>
                <a:latin typeface="Consolas" panose="020B0609020204030204" pitchFamily="49" charset="0"/>
                <a:cs typeface="Consolas" panose="020B0609020204030204" pitchFamily="49" charset="0"/>
              </a:rPr>
              <a:t>.GetForCurrentView</a:t>
            </a:r>
            <a:r>
              <a:rPr lang="en-US" altLang="en-US" sz="1600" dirty="0">
                <a:solidFill>
                  <a:srgbClr val="000000"/>
                </a:solidFill>
                <a:latin typeface="Consolas" panose="020B0609020204030204" pitchFamily="49" charset="0"/>
                <a:cs typeface="Consolas" panose="020B0609020204030204" pitchFamily="49" charset="0"/>
              </a:rPr>
              <a:t>().</a:t>
            </a:r>
            <a:r>
              <a:rPr lang="en-US" altLang="en-US" sz="1600" dirty="0" err="1" smtClean="0">
                <a:solidFill>
                  <a:srgbClr val="000000"/>
                </a:solidFill>
                <a:latin typeface="Consolas" panose="020B0609020204030204" pitchFamily="49" charset="0"/>
                <a:cs typeface="Consolas" panose="020B0609020204030204" pitchFamily="49" charset="0"/>
              </a:rPr>
              <a:t>QualifierValues</a:t>
            </a:r>
            <a:r>
              <a:rPr lang="en-US" altLang="en-US" sz="1600" dirty="0" smtClean="0">
                <a:solidFill>
                  <a:srgbClr val="000000"/>
                </a:solidFill>
                <a:latin typeface="Consolas" panose="020B0609020204030204" pitchFamily="49" charset="0"/>
                <a:cs typeface="Consolas" panose="020B0609020204030204" pitchFamily="49" charset="0"/>
              </a:rPr>
              <a:t>;</a:t>
            </a:r>
            <a:br>
              <a:rPr lang="en-US" altLang="en-US" sz="1600" dirty="0" smtClean="0">
                <a:solidFill>
                  <a:srgbClr val="000000"/>
                </a:solidFill>
                <a:latin typeface="Consolas" panose="020B0609020204030204" pitchFamily="49" charset="0"/>
                <a:cs typeface="Consolas" panose="020B0609020204030204" pitchFamily="49" charset="0"/>
              </a:rPr>
            </a:br>
            <a:br>
              <a:rPr lang="en-US" altLang="en-US" sz="1600" dirty="0" smtClean="0">
                <a:solidFill>
                  <a:srgbClr val="000000"/>
                </a:solidFill>
                <a:latin typeface="Consolas" panose="020B0609020204030204" pitchFamily="49" charset="0"/>
                <a:cs typeface="Consolas" panose="020B0609020204030204" pitchFamily="49" charset="0"/>
              </a:rPr>
            </a:br>
            <a:r>
              <a:rPr lang="en-US" altLang="en-US" sz="1600" dirty="0" smtClean="0">
                <a:solidFill>
                  <a:srgbClr val="0000FF"/>
                </a:solidFill>
                <a:latin typeface="Consolas" panose="020B0609020204030204" pitchFamily="49" charset="0"/>
                <a:cs typeface="Consolas" panose="020B0609020204030204" pitchFamily="49" charset="0"/>
              </a:rPr>
              <a:t>if</a:t>
            </a:r>
            <a:r>
              <a:rPr lang="en-US" altLang="en-US" sz="1600" dirty="0">
                <a:solidFill>
                  <a:srgbClr val="000000"/>
                </a:solidFill>
                <a:latin typeface="Consolas" panose="020B0609020204030204" pitchFamily="49" charset="0"/>
                <a:cs typeface="Consolas" panose="020B0609020204030204" pitchFamily="49" charset="0"/>
              </a:rPr>
              <a:t> (qualifiers[</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err="1">
                <a:solidFill>
                  <a:srgbClr val="A31515"/>
                </a:solidFill>
                <a:latin typeface="Consolas" panose="020B0609020204030204" pitchFamily="49" charset="0"/>
                <a:cs typeface="Consolas" panose="020B0609020204030204" pitchFamily="49" charset="0"/>
              </a:rPr>
              <a:t>DeviceFamily</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a:solidFill>
                  <a:srgbClr val="000000"/>
                </a:solidFill>
                <a:latin typeface="Consolas" panose="020B0609020204030204" pitchFamily="49" charset="0"/>
                <a:cs typeface="Consolas" panose="020B0609020204030204" pitchFamily="49" charset="0"/>
              </a:rPr>
              <a:t>] == </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err="1">
                <a:solidFill>
                  <a:srgbClr val="A31515"/>
                </a:solidFill>
                <a:latin typeface="Consolas" panose="020B0609020204030204" pitchFamily="49" charset="0"/>
                <a:cs typeface="Consolas" panose="020B0609020204030204" pitchFamily="49" charset="0"/>
              </a:rPr>
              <a:t>DeviceFamily</a:t>
            </a:r>
            <a:r>
              <a:rPr lang="en-US" altLang="en-US" sz="1600" dirty="0">
                <a:solidFill>
                  <a:srgbClr val="A31515"/>
                </a:solidFill>
                <a:latin typeface="Consolas" panose="020B0609020204030204" pitchFamily="49" charset="0"/>
                <a:cs typeface="Consolas" panose="020B0609020204030204" pitchFamily="49" charset="0"/>
              </a:rPr>
              <a:t>-Xbox"</a:t>
            </a:r>
            <a:r>
              <a:rPr lang="en-US" altLang="en-US" sz="1600" dirty="0">
                <a:solidFill>
                  <a:srgbClr val="000000"/>
                </a:solidFill>
                <a:latin typeface="Consolas" panose="020B0609020204030204" pitchFamily="49" charset="0"/>
                <a:cs typeface="Consolas" panose="020B0609020204030204" pitchFamily="49" charset="0"/>
              </a:rPr>
              <a:t>)</a:t>
            </a:r>
            <a:endParaRPr lang="en-US" altLang="en-US" sz="4000" dirty="0">
              <a:solidFill>
                <a:srgbClr val="333333"/>
              </a:solidFill>
              <a:latin typeface="Arial" panose="020B0604020202020204" pitchFamily="34" charset="0"/>
            </a:endParaRPr>
          </a:p>
          <a:p>
            <a:pPr eaLnBrk="0" fontAlgn="base" hangingPunct="0">
              <a:spcBef>
                <a:spcPts val="800"/>
              </a:spcBef>
              <a:spcAft>
                <a:spcPct val="0"/>
              </a:spcAft>
            </a:pPr>
            <a:r>
              <a:rPr lang="en-GB" altLang="en-US" sz="1600" dirty="0" smtClean="0">
                <a:solidFill>
                  <a:srgbClr val="008000"/>
                </a:solidFill>
                <a:latin typeface="Consolas" panose="020B0609020204030204" pitchFamily="49" charset="0"/>
                <a:cs typeface="Consolas" panose="020B0609020204030204" pitchFamily="49" charset="0"/>
              </a:rPr>
              <a:t>   // optimized for games console</a:t>
            </a:r>
            <a:endParaRPr lang="en-US" altLang="en-US" sz="800" dirty="0" smtClean="0">
              <a:solidFill>
                <a:srgbClr val="333333"/>
              </a:solidFill>
              <a:latin typeface="Consolas" panose="020B0609020204030204" pitchFamily="49" charset="0"/>
              <a:cs typeface="Consolas" panose="020B0609020204030204" pitchFamily="49" charset="0"/>
            </a:endParaRPr>
          </a:p>
          <a:p>
            <a:pPr eaLnBrk="0" fontAlgn="base" hangingPunct="0">
              <a:spcBef>
                <a:spcPts val="800"/>
              </a:spcBef>
              <a:spcAft>
                <a:spcPct val="0"/>
              </a:spcAft>
            </a:pP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rootFrame.Navigate</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0000FF"/>
                </a:solidFill>
                <a:latin typeface="Consolas" panose="020B0609020204030204" pitchFamily="49" charset="0"/>
                <a:cs typeface="Consolas" panose="020B0609020204030204" pitchFamily="49" charset="0"/>
              </a:rPr>
              <a:t>typeof</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2B91AF"/>
                </a:solidFill>
                <a:latin typeface="Consolas" panose="020B0609020204030204" pitchFamily="49" charset="0"/>
                <a:cs typeface="Consolas" panose="020B0609020204030204" pitchFamily="49" charset="0"/>
              </a:rPr>
              <a:t>MainPage_Xbox</a:t>
            </a: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e.Arguments</a:t>
            </a:r>
            <a:r>
              <a:rPr lang="en-GB" altLang="en-US" sz="1600" dirty="0" smtClean="0">
                <a:solidFill>
                  <a:srgbClr val="000000"/>
                </a:solidFill>
                <a:latin typeface="Consolas" panose="020B0609020204030204" pitchFamily="49" charset="0"/>
                <a:cs typeface="Consolas" panose="020B0609020204030204" pitchFamily="49" charset="0"/>
              </a:rPr>
              <a:t>);</a:t>
            </a:r>
            <a:endParaRPr lang="en-US" altLang="en-US" sz="800" dirty="0" smtClean="0">
              <a:solidFill>
                <a:srgbClr val="333333"/>
              </a:solidFill>
            </a:endParaRPr>
          </a:p>
          <a:p>
            <a:pPr eaLnBrk="0" fontAlgn="base" hangingPunct="0">
              <a:spcBef>
                <a:spcPts val="800"/>
              </a:spcBef>
              <a:spcAft>
                <a:spcPct val="0"/>
              </a:spcAft>
            </a:pPr>
            <a:r>
              <a:rPr lang="en-GB" altLang="en-US" sz="1600" dirty="0" smtClean="0">
                <a:solidFill>
                  <a:srgbClr val="0000FF"/>
                </a:solidFill>
                <a:cs typeface="Segoe UI" panose="020B0502040204020203" pitchFamily="34" charset="0"/>
              </a:rPr>
              <a:t>else</a:t>
            </a:r>
            <a:endParaRPr lang="en-US" altLang="en-US" sz="800" dirty="0" smtClean="0">
              <a:solidFill>
                <a:srgbClr val="333333"/>
              </a:solidFill>
            </a:endParaRPr>
          </a:p>
          <a:p>
            <a:pPr eaLnBrk="0" fontAlgn="base" hangingPunct="0">
              <a:spcBef>
                <a:spcPts val="800"/>
              </a:spcBef>
              <a:spcAft>
                <a:spcPct val="0"/>
              </a:spcAft>
            </a:pP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rootFrame.Navigate</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0000FF"/>
                </a:solidFill>
                <a:latin typeface="Consolas" panose="020B0609020204030204" pitchFamily="49" charset="0"/>
                <a:cs typeface="Consolas" panose="020B0609020204030204" pitchFamily="49" charset="0"/>
              </a:rPr>
              <a:t>typeof</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2B91AF"/>
                </a:solidFill>
                <a:latin typeface="Consolas" panose="020B0609020204030204" pitchFamily="49" charset="0"/>
                <a:cs typeface="Consolas" panose="020B0609020204030204" pitchFamily="49" charset="0"/>
              </a:rPr>
              <a:t>MainPage</a:t>
            </a: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e.Arguments</a:t>
            </a:r>
            <a:r>
              <a:rPr lang="en-GB" altLang="en-US" sz="1600" dirty="0" smtClean="0">
                <a:solidFill>
                  <a:srgbClr val="000000"/>
                </a:solidFill>
                <a:latin typeface="Consolas" panose="020B0609020204030204" pitchFamily="49" charset="0"/>
                <a:cs typeface="Consolas" panose="020B0609020204030204" pitchFamily="49" charset="0"/>
              </a:rPr>
              <a:t>);</a:t>
            </a:r>
            <a:endParaRPr lang="en-US" altLang="en-US" sz="800" dirty="0" smtClean="0">
              <a:solidFill>
                <a:srgbClr val="333333"/>
              </a:solidFill>
            </a:endParaRP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 XAML views</a:t>
            </a:r>
            <a:endParaRPr lang="en-US" dirty="0"/>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Developers have many tools</a:t>
            </a:r>
            <a:br>
              <a:rPr lang="en-US" dirty="0" smtClean="0"/>
            </a:br>
            <a:r>
              <a:rPr lang="en-US" dirty="0" smtClean="0"/>
              <a:t>to build an adaptive UI</a:t>
            </a:r>
            <a:endParaRPr lang="en-US"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Review</a:t>
            </a:r>
            <a:endParaRPr lang="en-GB" dirty="0"/>
          </a:p>
        </p:txBody>
      </p:sp>
      <p:sp>
        <p:nvSpPr>
          <p:cNvPr id="2" name="Text Placeholder 1"/>
          <p:cNvSpPr>
            <a:spLocks noGrp="1"/>
          </p:cNvSpPr>
          <p:nvPr>
            <p:ph type="body" sz="quarter" idx="10"/>
          </p:nvPr>
        </p:nvSpPr>
        <p:spPr>
          <a:xfrm>
            <a:off x="269239" y="1189177"/>
            <a:ext cx="11653523" cy="4046301"/>
          </a:xfrm>
        </p:spPr>
        <p:txBody>
          <a:bodyPr/>
          <a:lstStyle/>
          <a:p>
            <a:r>
              <a:rPr lang="en-US" dirty="0"/>
              <a:t>The Microsoft design language</a:t>
            </a:r>
            <a:endParaRPr lang="en-US" dirty="0"/>
          </a:p>
          <a:p>
            <a:r>
              <a:rPr lang="en-US" dirty="0"/>
              <a:t>How Windows makes design easier</a:t>
            </a:r>
            <a:endParaRPr lang="en-US" dirty="0"/>
          </a:p>
          <a:p>
            <a:r>
              <a:rPr lang="en-US" dirty="0"/>
              <a:t>What am I designing?</a:t>
            </a:r>
            <a:endParaRPr lang="en-US" dirty="0"/>
          </a:p>
          <a:p>
            <a:r>
              <a:rPr lang="en-US" dirty="0" smtClean="0"/>
              <a:t>Adaptive UI Techniques </a:t>
            </a:r>
            <a:endParaRPr lang="en-US" dirty="0" smtClean="0"/>
          </a:p>
          <a:p>
            <a:r>
              <a:rPr lang="en-US" dirty="0" smtClean="0"/>
              <a:t>Adaptive UI Tooling</a:t>
            </a:r>
            <a:endParaRPr lang="en-US" dirty="0" smtClean="0"/>
          </a:p>
          <a:p>
            <a:pPr lvl="1"/>
            <a:r>
              <a:rPr lang="en-US" dirty="0" smtClean="0"/>
              <a:t>Visual States Triggers</a:t>
            </a:r>
            <a:endParaRPr lang="en-US" dirty="0" smtClean="0"/>
          </a:p>
          <a:p>
            <a:pPr lvl="1"/>
            <a:r>
              <a:rPr lang="en-US" dirty="0" smtClean="0"/>
              <a:t>Relative Panel</a:t>
            </a:r>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1813958"/>
          </a:xfrm>
        </p:spPr>
        <p:txBody>
          <a:bodyPr/>
          <a:lstStyle/>
          <a:p>
            <a:r>
              <a:rPr lang="en-US" dirty="0" smtClean="0"/>
              <a:t>UWP Design principles and</a:t>
            </a:r>
            <a:br>
              <a:rPr lang="en-US" dirty="0" smtClean="0"/>
            </a:br>
            <a:r>
              <a:rPr lang="en-US" dirty="0" smtClean="0"/>
              <a:t>adaptive UI features</a:t>
            </a:r>
            <a:endParaRPr lang="en-US"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We want you to use </a:t>
            </a:r>
            <a:r>
              <a:rPr lang="en-GB" u="sng" dirty="0" smtClean="0"/>
              <a:t>your</a:t>
            </a:r>
            <a:r>
              <a:rPr lang="en-GB" dirty="0" smtClean="0"/>
              <a:t> design, fonts, icons etc…</a:t>
            </a:r>
            <a:br>
              <a:rPr lang="en-GB" dirty="0" smtClean="0"/>
            </a:br>
            <a:br>
              <a:rPr lang="en-GB" dirty="0"/>
            </a:br>
            <a:r>
              <a:rPr lang="en-GB" dirty="0" smtClean="0"/>
              <a:t>If you’re stuck, or need inspiration, we share our first party guidance that you can use</a:t>
            </a:r>
            <a:endParaRPr lang="en-GB"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Four is the magic number</a:t>
            </a:r>
            <a:endParaRPr lang="en-US" dirty="0"/>
          </a:p>
        </p:txBody>
      </p:sp>
      <p:pic>
        <p:nvPicPr>
          <p:cNvPr id="5" name="Picture 4"/>
          <p:cNvPicPr>
            <a:picLocks noChangeAspect="1"/>
          </p:cNvPicPr>
          <p:nvPr/>
        </p:nvPicPr>
        <p:blipFill rotWithShape="1">
          <a:blip r:embed="rId1" cstate="screen"/>
          <a:srcRect/>
          <a:stretch>
            <a:fillRect/>
          </a:stretch>
        </p:blipFill>
        <p:spPr>
          <a:xfrm>
            <a:off x="7720111" y="182919"/>
            <a:ext cx="4471889" cy="6675081"/>
          </a:xfrm>
          <a:prstGeom prst="rect">
            <a:avLst/>
          </a:prstGeom>
        </p:spPr>
      </p:pic>
      <p:pic>
        <p:nvPicPr>
          <p:cNvPr id="6" name="Picture 5"/>
          <p:cNvPicPr>
            <a:picLocks noChangeAspect="1"/>
          </p:cNvPicPr>
          <p:nvPr/>
        </p:nvPicPr>
        <p:blipFill rotWithShape="1">
          <a:blip r:embed="rId2" cstate="screen"/>
          <a:srcRect r="7759"/>
          <a:stretch>
            <a:fillRect/>
          </a:stretch>
        </p:blipFill>
        <p:spPr>
          <a:xfrm>
            <a:off x="2023803" y="1739437"/>
            <a:ext cx="3479222" cy="3429000"/>
          </a:xfrm>
          <a:prstGeom prst="rect">
            <a:avLst/>
          </a:prstGeom>
        </p:spPr>
      </p:pic>
      <p:pic>
        <p:nvPicPr>
          <p:cNvPr id="3" name="Picture 2"/>
          <p:cNvPicPr>
            <a:picLocks noChangeAspect="1"/>
          </p:cNvPicPr>
          <p:nvPr/>
        </p:nvPicPr>
        <p:blipFill>
          <a:blip r:embed="rId3"/>
          <a:stretch>
            <a:fillRect/>
          </a:stretch>
        </p:blipFill>
        <p:spPr>
          <a:xfrm>
            <a:off x="1338262" y="4735397"/>
            <a:ext cx="4943475" cy="1743075"/>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algorithm</a:t>
            </a:r>
            <a:endParaRPr lang="en-US" dirty="0"/>
          </a:p>
        </p:txBody>
      </p:sp>
      <p:pic>
        <p:nvPicPr>
          <p:cNvPr id="3" name="Picture 2"/>
          <p:cNvPicPr>
            <a:picLocks noChangeAspect="1"/>
          </p:cNvPicPr>
          <p:nvPr/>
        </p:nvPicPr>
        <p:blipFill>
          <a:blip r:embed="rId1" cstate="screen"/>
          <a:stretch>
            <a:fillRect/>
          </a:stretch>
        </p:blipFill>
        <p:spPr>
          <a:xfrm>
            <a:off x="1626316" y="1742019"/>
            <a:ext cx="9198932" cy="4409086"/>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_16x9_VoiceOver">
            <a:hlinkClick r:id="" action="ppaction://media"/>
          </p:cNvPr>
          <p:cNvPicPr>
            <a:picLocks noChangeAspect="1"/>
          </p:cNvPicPr>
          <p:nvPr>
            <a:videoFile r:link="rId1"/>
            <p:extLst>
              <p:ext uri="{DAA4B4D4-6D71-4841-9C94-3DE7FCFB9230}">
                <p14:media xmlns:p14="http://schemas.microsoft.com/office/powerpoint/2010/main" r:embed="rId2">
                  <p14:trim st="14165.000000"/>
                </p14:media>
              </p:ext>
            </p:extLst>
          </p:nvPr>
        </p:nvPicPr>
        <p:blipFill>
          <a:blip r:embed="rId3"/>
          <a:stretch>
            <a:fillRect/>
          </a:stretch>
        </p:blipFill>
        <p:spPr>
          <a:xfrm>
            <a:off x="1588" y="0"/>
            <a:ext cx="12187237" cy="6858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lum bright="70000" contrast="-70000"/>
          </a:blip>
          <a:stretch>
            <a:fillRect/>
          </a:stretch>
        </p:blipFill>
        <p:spPr>
          <a:xfrm>
            <a:off x="4013043" y="1730435"/>
            <a:ext cx="3934420" cy="3934420"/>
          </a:xfrm>
          <a:prstGeom prst="rect">
            <a:avLst/>
          </a:prstGeo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Effective pixel</a:t>
            </a:r>
            <a:endParaRPr lang="en-US" dirty="0"/>
          </a:p>
        </p:txBody>
      </p:sp>
      <p:grpSp>
        <p:nvGrpSpPr>
          <p:cNvPr id="18" name="Group 17"/>
          <p:cNvGrpSpPr/>
          <p:nvPr/>
        </p:nvGrpSpPr>
        <p:grpSpPr>
          <a:xfrm>
            <a:off x="5469109" y="3077818"/>
            <a:ext cx="2506437" cy="3041791"/>
            <a:chOff x="5464720" y="3077818"/>
            <a:chExt cx="2506437" cy="3041791"/>
          </a:xfrm>
        </p:grpSpPr>
        <p:cxnSp>
          <p:nvCxnSpPr>
            <p:cNvPr id="6" name="Straight Connector 5"/>
            <p:cNvCxnSpPr/>
            <p:nvPr/>
          </p:nvCxnSpPr>
          <p:spPr>
            <a:xfrm flipH="1">
              <a:off x="6556205" y="4328105"/>
              <a:ext cx="1" cy="14129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64720" y="3077818"/>
              <a:ext cx="1237301" cy="1250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73612" y="5473278"/>
              <a:ext cx="1497545" cy="646331"/>
            </a:xfrm>
            <a:prstGeom prst="rect">
              <a:avLst/>
            </a:prstGeom>
            <a:solidFill>
              <a:schemeClr val="accent4"/>
            </a:solidFill>
            <a:ln>
              <a:solidFill>
                <a:schemeClr val="accent4"/>
              </a:solidFill>
            </a:ln>
          </p:spPr>
          <p:txBody>
            <a:bodyPr wrap="square" rtlCol="0">
              <a:spAutoFit/>
            </a:bodyPr>
            <a:lstStyle/>
            <a:p>
              <a:r>
                <a:rPr lang="en-US" dirty="0" smtClean="0">
                  <a:solidFill>
                    <a:schemeClr val="bg1"/>
                  </a:solidFill>
                </a:rPr>
                <a:t>Effective Pixel</a:t>
              </a:r>
              <a:endParaRPr lang="en-US" dirty="0">
                <a:solidFill>
                  <a:schemeClr val="bg1"/>
                </a:solidFill>
              </a:endParaRPr>
            </a:p>
          </p:txBody>
        </p:sp>
      </p:grpSp>
      <p:grpSp>
        <p:nvGrpSpPr>
          <p:cNvPr id="17" name="Group 16"/>
          <p:cNvGrpSpPr/>
          <p:nvPr/>
        </p:nvGrpSpPr>
        <p:grpSpPr>
          <a:xfrm>
            <a:off x="4216379" y="4005280"/>
            <a:ext cx="1571166" cy="2114329"/>
            <a:chOff x="4216379" y="4005280"/>
            <a:chExt cx="1571166" cy="2114329"/>
          </a:xfrm>
        </p:grpSpPr>
        <p:cxnSp>
          <p:nvCxnSpPr>
            <p:cNvPr id="3" name="Straight Connector 2"/>
            <p:cNvCxnSpPr>
              <a:stCxn id="4" idx="2"/>
            </p:cNvCxnSpPr>
            <p:nvPr/>
          </p:nvCxnSpPr>
          <p:spPr>
            <a:xfrm>
              <a:off x="5626133" y="4328105"/>
              <a:ext cx="1" cy="1579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4721" y="4005281"/>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16379" y="5473278"/>
              <a:ext cx="1497545" cy="646331"/>
            </a:xfrm>
            <a:prstGeom prst="rect">
              <a:avLst/>
            </a:prstGeom>
            <a:solidFill>
              <a:schemeClr val="accent6"/>
            </a:solidFill>
            <a:ln>
              <a:solidFill>
                <a:schemeClr val="accent6"/>
              </a:solidFill>
            </a:ln>
          </p:spPr>
          <p:txBody>
            <a:bodyPr wrap="square" rtlCol="0">
              <a:spAutoFit/>
            </a:bodyPr>
            <a:lstStyle/>
            <a:p>
              <a:r>
                <a:rPr lang="en-US" dirty="0" smtClean="0">
                  <a:solidFill>
                    <a:schemeClr val="bg1"/>
                  </a:solidFill>
                </a:rPr>
                <a:t>Physical Pixel</a:t>
              </a:r>
              <a:endParaRPr lang="en-US" dirty="0">
                <a:solidFill>
                  <a:schemeClr val="bg1"/>
                </a:solidFill>
              </a:endParaRPr>
            </a:p>
          </p:txBody>
        </p:sp>
        <p:sp>
          <p:nvSpPr>
            <p:cNvPr id="9" name="Rectangle 8"/>
            <p:cNvSpPr/>
            <p:nvPr/>
          </p:nvSpPr>
          <p:spPr>
            <a:xfrm>
              <a:off x="5459382" y="4005280"/>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lIns="91440" tIns="91440" rIns="34294" bIns="34294" anchor="b" anchorCtr="0"/>
      <a:lstStyle>
        <a:defPPr defTabSz="932180">
          <a:defRPr sz="8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5082</Words>
  <Application>WPS 演示</Application>
  <PresentationFormat>Widescreen</PresentationFormat>
  <Paragraphs>300</Paragraphs>
  <Slides>36</Slides>
  <Notes>29</Notes>
  <HiddenSlides>0</HiddenSlides>
  <MMClips>1</MMClips>
  <ScaleCrop>false</ScaleCrop>
  <HeadingPairs>
    <vt:vector size="6" baseType="variant">
      <vt:variant>
        <vt:lpstr>已用的字体</vt:lpstr>
      </vt:variant>
      <vt:variant>
        <vt:i4>20</vt:i4>
      </vt:variant>
      <vt:variant>
        <vt:lpstr>主题</vt:lpstr>
      </vt:variant>
      <vt:variant>
        <vt:i4>4</vt:i4>
      </vt:variant>
      <vt:variant>
        <vt:lpstr>幻灯片标题</vt:lpstr>
      </vt:variant>
      <vt:variant>
        <vt:i4>36</vt:i4>
      </vt:variant>
    </vt:vector>
  </HeadingPairs>
  <TitlesOfParts>
    <vt:vector size="60" baseType="lpstr">
      <vt:lpstr>Arial</vt:lpstr>
      <vt:lpstr>宋体</vt:lpstr>
      <vt:lpstr>Wingdings</vt:lpstr>
      <vt:lpstr>Segoe UI</vt:lpstr>
      <vt:lpstr>Segoe UI Semilight</vt:lpstr>
      <vt:lpstr>Segoe UI Light</vt:lpstr>
      <vt:lpstr>MS PGothic</vt:lpstr>
      <vt:lpstr>Consolas</vt:lpstr>
      <vt:lpstr>Avenir LT Pro 45 Book</vt:lpstr>
      <vt:lpstr>Segoe Pro Light</vt:lpstr>
      <vt:lpstr>Segoe UI</vt:lpstr>
      <vt:lpstr>Segoe UI Semibold</vt:lpstr>
      <vt:lpstr>Arial</vt:lpstr>
      <vt:lpstr>微软雅黑</vt:lpstr>
      <vt:lpstr>Arial Unicode MS</vt:lpstr>
      <vt:lpstr>Calibri</vt:lpstr>
      <vt:lpstr>Calibri</vt:lpstr>
      <vt:lpstr>Segoe UI Light</vt:lpstr>
      <vt:lpstr>Microsoft JhengHei</vt:lpstr>
      <vt:lpstr>Segoe Print</vt:lpstr>
      <vt:lpstr>BUILD CHARCOAL BACKGROUND</vt:lpstr>
      <vt:lpstr>1_BUILD CHARCOAL BACKGROUND</vt:lpstr>
      <vt:lpstr>BUILD WHITE TEMPLATE</vt:lpstr>
      <vt:lpstr>5-30629_Build_Template_WHITE</vt:lpstr>
      <vt:lpstr>Adapting UI to different screens Developer’s Guide to Windows 10</vt:lpstr>
      <vt:lpstr>Agenda</vt:lpstr>
      <vt:lpstr>PowerPoint 演示文稿</vt:lpstr>
      <vt:lpstr>UWP Design principles and adaptive UI features</vt:lpstr>
      <vt:lpstr>We want you to use your design, fonts, icons etc…  If you’re stuck, or need inspiration, we share our first party guidance that you can use</vt:lpstr>
      <vt:lpstr>Four is the magic number</vt:lpstr>
      <vt:lpstr>Scaling algorithm</vt:lpstr>
      <vt:lpstr>PowerPoint 演示文稿</vt:lpstr>
      <vt:lpstr>Effective pixel</vt:lpstr>
      <vt:lpstr>Ignore scale, resolution, &amp; dpi. Design in Effective Pixels  XAML is already in Effective Pixels</vt:lpstr>
      <vt:lpstr>What am I designing?</vt:lpstr>
      <vt:lpstr>Planning your design</vt:lpstr>
      <vt:lpstr>Snap points</vt:lpstr>
      <vt:lpstr>Demo: Calculator</vt:lpstr>
      <vt:lpstr>As you design</vt:lpstr>
      <vt:lpstr>Design Techniques for Adaptive UI</vt:lpstr>
      <vt:lpstr>Use standard responsive/adaptive design techniques</vt:lpstr>
      <vt:lpstr>Adaptive design</vt:lpstr>
      <vt:lpstr>Tailored design</vt:lpstr>
      <vt:lpstr>How to build an Adaptive UI</vt:lpstr>
      <vt:lpstr>Visual States</vt:lpstr>
      <vt:lpstr>Visual states allow you to define different selectable layouts that can be applied to your UI</vt:lpstr>
      <vt:lpstr>How to set the visual state in code</vt:lpstr>
      <vt:lpstr>Adaptive triggers</vt:lpstr>
      <vt:lpstr>Adaptive triggers are a  zero-code solution</vt:lpstr>
      <vt:lpstr>Visual state setters</vt:lpstr>
      <vt:lpstr>XAML's RelativePanel control</vt:lpstr>
      <vt:lpstr>Demo: Building an Adaptive UI</vt:lpstr>
      <vt:lpstr>Custom triggers support  your special scenarios</vt:lpstr>
      <vt:lpstr>Custom adaptive triggers</vt:lpstr>
      <vt:lpstr>Demo: Custom adaptive triggers</vt:lpstr>
      <vt:lpstr>Building Tailored Views</vt:lpstr>
      <vt:lpstr>Demo: XAML views</vt:lpstr>
      <vt:lpstr>Developers have many tools to build an adaptive UI</vt:lpstr>
      <vt:lpstr>Review</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zhoulin</cp:lastModifiedBy>
  <cp:revision>3</cp:revision>
  <dcterms:created xsi:type="dcterms:W3CDTF">2015-08-17T14:59:00Z</dcterms:created>
  <dcterms:modified xsi:type="dcterms:W3CDTF">2018-03-15T05:21:20Z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